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6" r:id="rId2"/>
    <p:sldId id="26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72C4"/>
    <a:srgbClr val="CFD5EA"/>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58" autoAdjust="0"/>
    <p:restoredTop sz="94660"/>
  </p:normalViewPr>
  <p:slideViewPr>
    <p:cSldViewPr snapToGrid="0">
      <p:cViewPr varScale="1">
        <p:scale>
          <a:sx n="110" d="100"/>
          <a:sy n="110" d="100"/>
        </p:scale>
        <p:origin x="54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F1BFC1-9191-45E3-898C-1BD52203ED5D}" type="datetimeFigureOut">
              <a:rPr kumimoji="1" lang="ja-JP" altLang="en-US" smtClean="0"/>
              <a:t>2025/12/15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E7793A-DAA7-4C6F-9865-8FC9B31F1AD8}" type="slidenum">
              <a:rPr kumimoji="1" lang="ja-JP" altLang="en-US" smtClean="0"/>
              <a:t>‹#›</a:t>
            </a:fld>
            <a:endParaRPr kumimoji="1" lang="ja-JP" altLang="en-US"/>
          </a:p>
        </p:txBody>
      </p:sp>
    </p:spTree>
    <p:extLst>
      <p:ext uri="{BB962C8B-B14F-4D97-AF65-F5344CB8AC3E}">
        <p14:creationId xmlns:p14="http://schemas.microsoft.com/office/powerpoint/2010/main" val="39745228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07B900-C34D-6FB1-0181-2469D0A83DD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5C911A1-E37B-0DB0-060D-C3B0A0BED0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39BE310-AE10-4645-4EA8-8A96CAC3739B}"/>
              </a:ext>
            </a:extLst>
          </p:cNvPr>
          <p:cNvSpPr>
            <a:spLocks noGrp="1"/>
          </p:cNvSpPr>
          <p:nvPr>
            <p:ph type="dt" sz="half" idx="10"/>
          </p:nvPr>
        </p:nvSpPr>
        <p:spPr/>
        <p:txBody>
          <a:bodyPr/>
          <a:lstStyle/>
          <a:p>
            <a:fld id="{FC34FCBB-5B5A-4D63-8772-4533B0E3269C}" type="datetime1">
              <a:rPr kumimoji="1" lang="ja-JP" altLang="en-US" smtClean="0"/>
              <a:t>2025/12/15</a:t>
            </a:fld>
            <a:endParaRPr kumimoji="1" lang="ja-JP" altLang="en-US"/>
          </a:p>
        </p:txBody>
      </p:sp>
      <p:sp>
        <p:nvSpPr>
          <p:cNvPr id="5" name="フッター プレースホルダー 4">
            <a:extLst>
              <a:ext uri="{FF2B5EF4-FFF2-40B4-BE49-F238E27FC236}">
                <a16:creationId xmlns:a16="http://schemas.microsoft.com/office/drawing/2014/main" id="{0E14AB34-1A13-550C-D8E4-57B62D63D48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92B057-7EB0-203B-A11C-52EEE73EB5E4}"/>
              </a:ext>
            </a:extLst>
          </p:cNvPr>
          <p:cNvSpPr>
            <a:spLocks noGrp="1"/>
          </p:cNvSpPr>
          <p:nvPr>
            <p:ph type="sldNum" sz="quarter" idx="12"/>
          </p:nvPr>
        </p:nvSpPr>
        <p:spPr/>
        <p:txBody>
          <a:body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671922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E56B82-6F05-1040-EB3E-BDB5148465D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DD5AFA2-1075-7780-710F-D20AF9BCAEE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368E5D-3311-3BED-0CAD-868F167287C0}"/>
              </a:ext>
            </a:extLst>
          </p:cNvPr>
          <p:cNvSpPr>
            <a:spLocks noGrp="1"/>
          </p:cNvSpPr>
          <p:nvPr>
            <p:ph type="dt" sz="half" idx="10"/>
          </p:nvPr>
        </p:nvSpPr>
        <p:spPr/>
        <p:txBody>
          <a:bodyPr/>
          <a:lstStyle/>
          <a:p>
            <a:fld id="{6B1CEDFF-2FEE-47DD-BE1C-DEBE95318F13}" type="datetime1">
              <a:rPr kumimoji="1" lang="ja-JP" altLang="en-US" smtClean="0"/>
              <a:t>2025/12/15</a:t>
            </a:fld>
            <a:endParaRPr kumimoji="1" lang="ja-JP" altLang="en-US"/>
          </a:p>
        </p:txBody>
      </p:sp>
      <p:sp>
        <p:nvSpPr>
          <p:cNvPr id="5" name="フッター プレースホルダー 4">
            <a:extLst>
              <a:ext uri="{FF2B5EF4-FFF2-40B4-BE49-F238E27FC236}">
                <a16:creationId xmlns:a16="http://schemas.microsoft.com/office/drawing/2014/main" id="{C06B2C35-1BAE-5C03-B1CD-DE3825C704E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94C31B3-9BD8-ED33-7D6D-D238F7CCA067}"/>
              </a:ext>
            </a:extLst>
          </p:cNvPr>
          <p:cNvSpPr>
            <a:spLocks noGrp="1"/>
          </p:cNvSpPr>
          <p:nvPr>
            <p:ph type="sldNum" sz="quarter" idx="12"/>
          </p:nvPr>
        </p:nvSpPr>
        <p:spPr/>
        <p:txBody>
          <a:body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3265637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4071CE4-E0B0-5D09-6276-FCF1DEC9726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F3C0C19-0F77-6BBE-85B7-69DBDB3BB05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C1B0429-39A0-5307-F56B-ADEFE67C7B69}"/>
              </a:ext>
            </a:extLst>
          </p:cNvPr>
          <p:cNvSpPr>
            <a:spLocks noGrp="1"/>
          </p:cNvSpPr>
          <p:nvPr>
            <p:ph type="dt" sz="half" idx="10"/>
          </p:nvPr>
        </p:nvSpPr>
        <p:spPr/>
        <p:txBody>
          <a:bodyPr/>
          <a:lstStyle/>
          <a:p>
            <a:fld id="{E68E69E7-5C30-4F50-80F7-A0A3131FA072}" type="datetime1">
              <a:rPr kumimoji="1" lang="ja-JP" altLang="en-US" smtClean="0"/>
              <a:t>2025/12/15</a:t>
            </a:fld>
            <a:endParaRPr kumimoji="1" lang="ja-JP" altLang="en-US"/>
          </a:p>
        </p:txBody>
      </p:sp>
      <p:sp>
        <p:nvSpPr>
          <p:cNvPr id="5" name="フッター プレースホルダー 4">
            <a:extLst>
              <a:ext uri="{FF2B5EF4-FFF2-40B4-BE49-F238E27FC236}">
                <a16:creationId xmlns:a16="http://schemas.microsoft.com/office/drawing/2014/main" id="{2EBF7E50-6168-2519-DA06-EE13CBDACBA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D0FE893-7AF1-8084-E9A9-980C468FE915}"/>
              </a:ext>
            </a:extLst>
          </p:cNvPr>
          <p:cNvSpPr>
            <a:spLocks noGrp="1"/>
          </p:cNvSpPr>
          <p:nvPr>
            <p:ph type="sldNum" sz="quarter" idx="12"/>
          </p:nvPr>
        </p:nvSpPr>
        <p:spPr/>
        <p:txBody>
          <a:body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1051766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2688B6-7946-E6D4-7D8D-73B21A922F5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7AFF985-4434-9843-FB08-CF585A01C97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CC2F4EC-1B61-9D05-AEB8-02464398370E}"/>
              </a:ext>
            </a:extLst>
          </p:cNvPr>
          <p:cNvSpPr>
            <a:spLocks noGrp="1"/>
          </p:cNvSpPr>
          <p:nvPr>
            <p:ph type="dt" sz="half" idx="10"/>
          </p:nvPr>
        </p:nvSpPr>
        <p:spPr/>
        <p:txBody>
          <a:bodyPr/>
          <a:lstStyle/>
          <a:p>
            <a:fld id="{6AE60F96-1E19-451D-9B6C-5567D63B508A}" type="datetime1">
              <a:rPr kumimoji="1" lang="ja-JP" altLang="en-US" smtClean="0"/>
              <a:t>2025/12/15</a:t>
            </a:fld>
            <a:endParaRPr kumimoji="1" lang="ja-JP" altLang="en-US"/>
          </a:p>
        </p:txBody>
      </p:sp>
      <p:sp>
        <p:nvSpPr>
          <p:cNvPr id="5" name="フッター プレースホルダー 4">
            <a:extLst>
              <a:ext uri="{FF2B5EF4-FFF2-40B4-BE49-F238E27FC236}">
                <a16:creationId xmlns:a16="http://schemas.microsoft.com/office/drawing/2014/main" id="{40C442AF-EDF6-22FF-000A-82E7879A78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F2F8BFE-3508-AE05-4609-69B32A843F7E}"/>
              </a:ext>
            </a:extLst>
          </p:cNvPr>
          <p:cNvSpPr>
            <a:spLocks noGrp="1"/>
          </p:cNvSpPr>
          <p:nvPr>
            <p:ph type="sldNum" sz="quarter" idx="12"/>
          </p:nvPr>
        </p:nvSpPr>
        <p:spPr/>
        <p:txBody>
          <a:body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220959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6C3DD6-AD7C-54BE-DABF-D21B47F7B10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979237-7377-4332-B90A-DCE2279CB7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871233F-BB3C-3131-D4F0-D1ED1D539E5C}"/>
              </a:ext>
            </a:extLst>
          </p:cNvPr>
          <p:cNvSpPr>
            <a:spLocks noGrp="1"/>
          </p:cNvSpPr>
          <p:nvPr>
            <p:ph type="dt" sz="half" idx="10"/>
          </p:nvPr>
        </p:nvSpPr>
        <p:spPr/>
        <p:txBody>
          <a:bodyPr/>
          <a:lstStyle/>
          <a:p>
            <a:fld id="{92075807-D5FA-409C-BB68-CB700DA7A374}" type="datetime1">
              <a:rPr kumimoji="1" lang="ja-JP" altLang="en-US" smtClean="0"/>
              <a:t>2025/12/15</a:t>
            </a:fld>
            <a:endParaRPr kumimoji="1" lang="ja-JP" altLang="en-US"/>
          </a:p>
        </p:txBody>
      </p:sp>
      <p:sp>
        <p:nvSpPr>
          <p:cNvPr id="5" name="フッター プレースホルダー 4">
            <a:extLst>
              <a:ext uri="{FF2B5EF4-FFF2-40B4-BE49-F238E27FC236}">
                <a16:creationId xmlns:a16="http://schemas.microsoft.com/office/drawing/2014/main" id="{5AC8B04A-B40F-7DB2-0E87-7D5171D9A74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9DABDF9-EBEC-32E5-52B1-F6D8860305E6}"/>
              </a:ext>
            </a:extLst>
          </p:cNvPr>
          <p:cNvSpPr>
            <a:spLocks noGrp="1"/>
          </p:cNvSpPr>
          <p:nvPr>
            <p:ph type="sldNum" sz="quarter" idx="12"/>
          </p:nvPr>
        </p:nvSpPr>
        <p:spPr/>
        <p:txBody>
          <a:body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4017991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E6C4C5-00A1-00CB-A5EA-6BF3BC19285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4D6DF7C-0F92-375C-764D-208D4F31DE7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4C578B1-AFEE-8699-D6A3-A0B77B47A8E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2D922A3-C5BB-A9D8-A056-642983987FB1}"/>
              </a:ext>
            </a:extLst>
          </p:cNvPr>
          <p:cNvSpPr>
            <a:spLocks noGrp="1"/>
          </p:cNvSpPr>
          <p:nvPr>
            <p:ph type="dt" sz="half" idx="10"/>
          </p:nvPr>
        </p:nvSpPr>
        <p:spPr/>
        <p:txBody>
          <a:bodyPr/>
          <a:lstStyle/>
          <a:p>
            <a:fld id="{06492DD6-46DD-4334-A65D-314CB904CB18}" type="datetime1">
              <a:rPr kumimoji="1" lang="ja-JP" altLang="en-US" smtClean="0"/>
              <a:t>2025/12/15</a:t>
            </a:fld>
            <a:endParaRPr kumimoji="1" lang="ja-JP" altLang="en-US"/>
          </a:p>
        </p:txBody>
      </p:sp>
      <p:sp>
        <p:nvSpPr>
          <p:cNvPr id="6" name="フッター プレースホルダー 5">
            <a:extLst>
              <a:ext uri="{FF2B5EF4-FFF2-40B4-BE49-F238E27FC236}">
                <a16:creationId xmlns:a16="http://schemas.microsoft.com/office/drawing/2014/main" id="{5418DBD1-61BC-3A95-3435-ED4985E97BB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EA4931F-58D3-F676-1B20-0BA5696FAA89}"/>
              </a:ext>
            </a:extLst>
          </p:cNvPr>
          <p:cNvSpPr>
            <a:spLocks noGrp="1"/>
          </p:cNvSpPr>
          <p:nvPr>
            <p:ph type="sldNum" sz="quarter" idx="12"/>
          </p:nvPr>
        </p:nvSpPr>
        <p:spPr/>
        <p:txBody>
          <a:body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2332189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686439-59F3-FA1E-D01C-1279979E957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335A0B4-2802-9707-D277-41FDCD5A3B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64EA596-B509-C4F3-8CE6-1AED565CABB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83499E0-3B60-D1C7-42DA-3DB46EF87E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6572C52-1F0D-16EF-B6E5-AB1E67713A6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CCF22F4-2E19-02C5-BD19-FB4CCED38EA9}"/>
              </a:ext>
            </a:extLst>
          </p:cNvPr>
          <p:cNvSpPr>
            <a:spLocks noGrp="1"/>
          </p:cNvSpPr>
          <p:nvPr>
            <p:ph type="dt" sz="half" idx="10"/>
          </p:nvPr>
        </p:nvSpPr>
        <p:spPr/>
        <p:txBody>
          <a:bodyPr/>
          <a:lstStyle/>
          <a:p>
            <a:fld id="{7B7BA7F3-750E-4D9F-9EAF-06BA5FB60989}" type="datetime1">
              <a:rPr kumimoji="1" lang="ja-JP" altLang="en-US" smtClean="0"/>
              <a:t>2025/12/15</a:t>
            </a:fld>
            <a:endParaRPr kumimoji="1" lang="ja-JP" altLang="en-US"/>
          </a:p>
        </p:txBody>
      </p:sp>
      <p:sp>
        <p:nvSpPr>
          <p:cNvPr id="8" name="フッター プレースホルダー 7">
            <a:extLst>
              <a:ext uri="{FF2B5EF4-FFF2-40B4-BE49-F238E27FC236}">
                <a16:creationId xmlns:a16="http://schemas.microsoft.com/office/drawing/2014/main" id="{98C89B7D-A771-BA07-28ED-9C60CB54E5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AEC862A-04F2-5A28-B8E0-C42A12E97FC1}"/>
              </a:ext>
            </a:extLst>
          </p:cNvPr>
          <p:cNvSpPr>
            <a:spLocks noGrp="1"/>
          </p:cNvSpPr>
          <p:nvPr>
            <p:ph type="sldNum" sz="quarter" idx="12"/>
          </p:nvPr>
        </p:nvSpPr>
        <p:spPr/>
        <p:txBody>
          <a:body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401825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82070E-E9F4-E86F-863E-8C2F9A9F0D6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E6BB178-3B39-6F8E-3CB8-D1DC78428C29}"/>
              </a:ext>
            </a:extLst>
          </p:cNvPr>
          <p:cNvSpPr>
            <a:spLocks noGrp="1"/>
          </p:cNvSpPr>
          <p:nvPr>
            <p:ph type="dt" sz="half" idx="10"/>
          </p:nvPr>
        </p:nvSpPr>
        <p:spPr/>
        <p:txBody>
          <a:bodyPr/>
          <a:lstStyle/>
          <a:p>
            <a:fld id="{DB408404-BA1C-45E4-8C6D-3AC2F81DB529}" type="datetime1">
              <a:rPr kumimoji="1" lang="ja-JP" altLang="en-US" smtClean="0"/>
              <a:t>2025/12/15</a:t>
            </a:fld>
            <a:endParaRPr kumimoji="1" lang="ja-JP" altLang="en-US"/>
          </a:p>
        </p:txBody>
      </p:sp>
      <p:sp>
        <p:nvSpPr>
          <p:cNvPr id="4" name="フッター プレースホルダー 3">
            <a:extLst>
              <a:ext uri="{FF2B5EF4-FFF2-40B4-BE49-F238E27FC236}">
                <a16:creationId xmlns:a16="http://schemas.microsoft.com/office/drawing/2014/main" id="{22407C66-8CA5-1675-2796-5C5577E34AB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D5AA227-4A97-D4DC-222D-5623D095D121}"/>
              </a:ext>
            </a:extLst>
          </p:cNvPr>
          <p:cNvSpPr>
            <a:spLocks noGrp="1"/>
          </p:cNvSpPr>
          <p:nvPr>
            <p:ph type="sldNum" sz="quarter" idx="12"/>
          </p:nvPr>
        </p:nvSpPr>
        <p:spPr/>
        <p:txBody>
          <a:body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1109437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3A0C46C-1E55-D6C2-B810-AC1151E154FE}"/>
              </a:ext>
            </a:extLst>
          </p:cNvPr>
          <p:cNvSpPr>
            <a:spLocks noGrp="1"/>
          </p:cNvSpPr>
          <p:nvPr>
            <p:ph type="dt" sz="half" idx="10"/>
          </p:nvPr>
        </p:nvSpPr>
        <p:spPr/>
        <p:txBody>
          <a:bodyPr/>
          <a:lstStyle/>
          <a:p>
            <a:fld id="{43D04AE3-056F-4DB7-A3C2-CB781B2E50A5}" type="datetime1">
              <a:rPr kumimoji="1" lang="ja-JP" altLang="en-US" smtClean="0"/>
              <a:t>2025/12/15</a:t>
            </a:fld>
            <a:endParaRPr kumimoji="1" lang="ja-JP" altLang="en-US"/>
          </a:p>
        </p:txBody>
      </p:sp>
      <p:sp>
        <p:nvSpPr>
          <p:cNvPr id="3" name="フッター プレースホルダー 2">
            <a:extLst>
              <a:ext uri="{FF2B5EF4-FFF2-40B4-BE49-F238E27FC236}">
                <a16:creationId xmlns:a16="http://schemas.microsoft.com/office/drawing/2014/main" id="{03DA076B-5E9E-6003-6887-DEA32BE1202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D703815-EB2E-2347-7DD2-1975C480D67E}"/>
              </a:ext>
            </a:extLst>
          </p:cNvPr>
          <p:cNvSpPr>
            <a:spLocks noGrp="1"/>
          </p:cNvSpPr>
          <p:nvPr>
            <p:ph type="sldNum" sz="quarter" idx="12"/>
          </p:nvPr>
        </p:nvSpPr>
        <p:spPr/>
        <p:txBody>
          <a:body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3438960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0B3740-6A37-01F0-7877-2B9705BDB18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57C24AB-32B3-AD4C-CFB0-FE6B8CB233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DA6A41A-C967-7EFA-A775-601BF251A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4681573-264B-C814-31C8-BD2C561FCEFE}"/>
              </a:ext>
            </a:extLst>
          </p:cNvPr>
          <p:cNvSpPr>
            <a:spLocks noGrp="1"/>
          </p:cNvSpPr>
          <p:nvPr>
            <p:ph type="dt" sz="half" idx="10"/>
          </p:nvPr>
        </p:nvSpPr>
        <p:spPr/>
        <p:txBody>
          <a:bodyPr/>
          <a:lstStyle/>
          <a:p>
            <a:fld id="{E81F8EC7-9DE2-4C91-8C50-00C318E18594}" type="datetime1">
              <a:rPr kumimoji="1" lang="ja-JP" altLang="en-US" smtClean="0"/>
              <a:t>2025/12/15</a:t>
            </a:fld>
            <a:endParaRPr kumimoji="1" lang="ja-JP" altLang="en-US"/>
          </a:p>
        </p:txBody>
      </p:sp>
      <p:sp>
        <p:nvSpPr>
          <p:cNvPr id="6" name="フッター プレースホルダー 5">
            <a:extLst>
              <a:ext uri="{FF2B5EF4-FFF2-40B4-BE49-F238E27FC236}">
                <a16:creationId xmlns:a16="http://schemas.microsoft.com/office/drawing/2014/main" id="{9496A720-110D-E636-8F29-3687F23DA90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016D019-22F3-F1B0-7AA5-D6D14C02A271}"/>
              </a:ext>
            </a:extLst>
          </p:cNvPr>
          <p:cNvSpPr>
            <a:spLocks noGrp="1"/>
          </p:cNvSpPr>
          <p:nvPr>
            <p:ph type="sldNum" sz="quarter" idx="12"/>
          </p:nvPr>
        </p:nvSpPr>
        <p:spPr/>
        <p:txBody>
          <a:body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2119552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231C73-F6BB-CA54-1608-8133F6C9053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193C0C7-5F2F-E77C-BF21-93CCC9D361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F30C96B-76C6-29AD-0F53-564EBEB477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DA15C19-F6EA-A401-9CF9-5E9B03745D8E}"/>
              </a:ext>
            </a:extLst>
          </p:cNvPr>
          <p:cNvSpPr>
            <a:spLocks noGrp="1"/>
          </p:cNvSpPr>
          <p:nvPr>
            <p:ph type="dt" sz="half" idx="10"/>
          </p:nvPr>
        </p:nvSpPr>
        <p:spPr/>
        <p:txBody>
          <a:bodyPr/>
          <a:lstStyle/>
          <a:p>
            <a:fld id="{0D38A8D2-D975-4C86-AAD1-E825BD1C34A3}" type="datetime1">
              <a:rPr kumimoji="1" lang="ja-JP" altLang="en-US" smtClean="0"/>
              <a:t>2025/12/15</a:t>
            </a:fld>
            <a:endParaRPr kumimoji="1" lang="ja-JP" altLang="en-US"/>
          </a:p>
        </p:txBody>
      </p:sp>
      <p:sp>
        <p:nvSpPr>
          <p:cNvPr id="6" name="フッター プレースホルダー 5">
            <a:extLst>
              <a:ext uri="{FF2B5EF4-FFF2-40B4-BE49-F238E27FC236}">
                <a16:creationId xmlns:a16="http://schemas.microsoft.com/office/drawing/2014/main" id="{7D2DABE9-EACC-FC10-FD58-EDD0BEB5CCC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2BD39B1-BDE3-8208-4667-D43C4CFFCC1F}"/>
              </a:ext>
            </a:extLst>
          </p:cNvPr>
          <p:cNvSpPr>
            <a:spLocks noGrp="1"/>
          </p:cNvSpPr>
          <p:nvPr>
            <p:ph type="sldNum" sz="quarter" idx="12"/>
          </p:nvPr>
        </p:nvSpPr>
        <p:spPr/>
        <p:txBody>
          <a:body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469969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2874408-D651-3BD6-8047-E8D86C031C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80ED206-0EAE-6174-424A-EC39E556EF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BCDDCAF-128E-49D2-5104-AD7DB5C686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BB558E-45FC-4DEA-9812-DEED0A9E8658}" type="datetime1">
              <a:rPr kumimoji="1" lang="ja-JP" altLang="en-US" smtClean="0"/>
              <a:t>2025/12/15</a:t>
            </a:fld>
            <a:endParaRPr kumimoji="1" lang="ja-JP" altLang="en-US"/>
          </a:p>
        </p:txBody>
      </p:sp>
      <p:sp>
        <p:nvSpPr>
          <p:cNvPr id="5" name="フッター プレースホルダー 4">
            <a:extLst>
              <a:ext uri="{FF2B5EF4-FFF2-40B4-BE49-F238E27FC236}">
                <a16:creationId xmlns:a16="http://schemas.microsoft.com/office/drawing/2014/main" id="{AEFC73DF-3292-EACC-0C09-82E559A55C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7734702-2636-5D61-7F46-F542816DF8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CD6A0-BEC1-4C81-9DC6-CD6474D828B4}" type="slidenum">
              <a:rPr kumimoji="1" lang="ja-JP" altLang="en-US" smtClean="0"/>
              <a:t>‹#›</a:t>
            </a:fld>
            <a:endParaRPr kumimoji="1" lang="ja-JP" altLang="en-US"/>
          </a:p>
        </p:txBody>
      </p:sp>
    </p:spTree>
    <p:extLst>
      <p:ext uri="{BB962C8B-B14F-4D97-AF65-F5344CB8AC3E}">
        <p14:creationId xmlns:p14="http://schemas.microsoft.com/office/powerpoint/2010/main" val="1268606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forms.office.com/r/5mbDdf08B7"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8D9356DF-1DD8-B294-9CC0-D241A478EE34}"/>
              </a:ext>
            </a:extLst>
          </p:cNvPr>
          <p:cNvSpPr/>
          <p:nvPr/>
        </p:nvSpPr>
        <p:spPr>
          <a:xfrm>
            <a:off x="0" y="838899"/>
            <a:ext cx="12192000" cy="67112"/>
          </a:xfrm>
          <a:prstGeom prst="rect">
            <a:avLst/>
          </a:prstGeom>
          <a:solidFill>
            <a:srgbClr val="205EA9"/>
          </a:solidFill>
          <a:ln>
            <a:solidFill>
              <a:srgbClr val="2D28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7" name="テキスト ボックス 6">
            <a:extLst>
              <a:ext uri="{FF2B5EF4-FFF2-40B4-BE49-F238E27FC236}">
                <a16:creationId xmlns:a16="http://schemas.microsoft.com/office/drawing/2014/main" id="{B01B6988-6061-3600-0D22-B4D4BDD10F6C}"/>
              </a:ext>
            </a:extLst>
          </p:cNvPr>
          <p:cNvSpPr txBox="1"/>
          <p:nvPr/>
        </p:nvSpPr>
        <p:spPr>
          <a:xfrm>
            <a:off x="402671" y="234892"/>
            <a:ext cx="8472881" cy="523220"/>
          </a:xfrm>
          <a:prstGeom prst="rect">
            <a:avLst/>
          </a:prstGeom>
          <a:noFill/>
        </p:spPr>
        <p:txBody>
          <a:bodyPr wrap="square" rtlCol="0">
            <a:spAutoFit/>
          </a:bodyPr>
          <a:lstStyle/>
          <a:p>
            <a:r>
              <a:rPr lang="ja-JP" altLang="en-US" sz="2800" b="1" dirty="0"/>
              <a:t>コンベンションセンターの優先予約について</a:t>
            </a:r>
            <a:endParaRPr kumimoji="1" lang="ja-JP" altLang="en-US" sz="2800" b="1" dirty="0"/>
          </a:p>
        </p:txBody>
      </p:sp>
      <p:graphicFrame>
        <p:nvGraphicFramePr>
          <p:cNvPr id="3" name="表 4">
            <a:extLst>
              <a:ext uri="{FF2B5EF4-FFF2-40B4-BE49-F238E27FC236}">
                <a16:creationId xmlns:a16="http://schemas.microsoft.com/office/drawing/2014/main" id="{467EF6CF-0F75-3E1C-8A0B-261EB29845B2}"/>
              </a:ext>
            </a:extLst>
          </p:cNvPr>
          <p:cNvGraphicFramePr>
            <a:graphicFrameLocks noGrp="1"/>
          </p:cNvGraphicFramePr>
          <p:nvPr>
            <p:extLst>
              <p:ext uri="{D42A27DB-BD31-4B8C-83A1-F6EECF244321}">
                <p14:modId xmlns:p14="http://schemas.microsoft.com/office/powerpoint/2010/main" val="439836539"/>
              </p:ext>
            </p:extLst>
          </p:nvPr>
        </p:nvGraphicFramePr>
        <p:xfrm>
          <a:off x="697684" y="1797495"/>
          <a:ext cx="11448000" cy="4475280"/>
        </p:xfrm>
        <a:graphic>
          <a:graphicData uri="http://schemas.openxmlformats.org/drawingml/2006/table">
            <a:tbl>
              <a:tblPr firstRow="1" bandRow="1">
                <a:tableStyleId>{5C22544A-7EE6-4342-B048-85BDC9FD1C3A}</a:tableStyleId>
              </a:tblPr>
              <a:tblGrid>
                <a:gridCol w="1332000">
                  <a:extLst>
                    <a:ext uri="{9D8B030D-6E8A-4147-A177-3AD203B41FA5}">
                      <a16:colId xmlns:a16="http://schemas.microsoft.com/office/drawing/2014/main" val="1186012719"/>
                    </a:ext>
                  </a:extLst>
                </a:gridCol>
                <a:gridCol w="3348000">
                  <a:extLst>
                    <a:ext uri="{9D8B030D-6E8A-4147-A177-3AD203B41FA5}">
                      <a16:colId xmlns:a16="http://schemas.microsoft.com/office/drawing/2014/main" val="2887404815"/>
                    </a:ext>
                  </a:extLst>
                </a:gridCol>
                <a:gridCol w="1692000">
                  <a:extLst>
                    <a:ext uri="{9D8B030D-6E8A-4147-A177-3AD203B41FA5}">
                      <a16:colId xmlns:a16="http://schemas.microsoft.com/office/drawing/2014/main" val="1137233090"/>
                    </a:ext>
                  </a:extLst>
                </a:gridCol>
                <a:gridCol w="1692000">
                  <a:extLst>
                    <a:ext uri="{9D8B030D-6E8A-4147-A177-3AD203B41FA5}">
                      <a16:colId xmlns:a16="http://schemas.microsoft.com/office/drawing/2014/main" val="3834203497"/>
                    </a:ext>
                  </a:extLst>
                </a:gridCol>
                <a:gridCol w="1692000">
                  <a:extLst>
                    <a:ext uri="{9D8B030D-6E8A-4147-A177-3AD203B41FA5}">
                      <a16:colId xmlns:a16="http://schemas.microsoft.com/office/drawing/2014/main" val="66930833"/>
                    </a:ext>
                  </a:extLst>
                </a:gridCol>
                <a:gridCol w="1692000">
                  <a:extLst>
                    <a:ext uri="{9D8B030D-6E8A-4147-A177-3AD203B41FA5}">
                      <a16:colId xmlns:a16="http://schemas.microsoft.com/office/drawing/2014/main" val="2777376089"/>
                    </a:ext>
                  </a:extLst>
                </a:gridCol>
              </a:tblGrid>
              <a:tr h="900000">
                <a:tc rowSpan="2">
                  <a:txBody>
                    <a:bodyPr/>
                    <a:lstStyle/>
                    <a:p>
                      <a:pPr algn="ctr"/>
                      <a:r>
                        <a:rPr kumimoji="1" lang="ja-JP" altLang="en-US" dirty="0"/>
                        <a:t>区分</a:t>
                      </a:r>
                    </a:p>
                  </a:txBody>
                  <a:tcPr anchor="ctr"/>
                </a:tc>
                <a:tc rowSpan="2">
                  <a:txBody>
                    <a:bodyPr/>
                    <a:lstStyle/>
                    <a:p>
                      <a:pPr algn="ctr"/>
                      <a:r>
                        <a:rPr kumimoji="1" lang="ja-JP" altLang="en-US" dirty="0"/>
                        <a:t>内容</a:t>
                      </a:r>
                    </a:p>
                  </a:txBody>
                  <a:tcPr anchor="ctr">
                    <a:solidFill>
                      <a:srgbClr val="4472C4"/>
                    </a:solidFill>
                  </a:tcPr>
                </a:tc>
                <a:tc gridSpan="2">
                  <a:txBody>
                    <a:bodyPr/>
                    <a:lstStyle/>
                    <a:p>
                      <a:pPr algn="ctr"/>
                      <a:endParaRPr lang="en-US" altLang="ja-JP" sz="1800" dirty="0"/>
                    </a:p>
                    <a:p>
                      <a:pPr algn="ctr"/>
                      <a:r>
                        <a:rPr lang="en-US" altLang="ja-JP" sz="1800" dirty="0"/>
                        <a:t>【</a:t>
                      </a:r>
                      <a:r>
                        <a:rPr lang="ja-JP" altLang="en-US" sz="1800" dirty="0"/>
                        <a:t>秋予約</a:t>
                      </a:r>
                      <a:r>
                        <a:rPr lang="en-US" altLang="ja-JP" sz="1800" dirty="0"/>
                        <a:t>】</a:t>
                      </a:r>
                    </a:p>
                    <a:p>
                      <a:pPr algn="ctr"/>
                      <a:r>
                        <a:rPr lang="en-US" altLang="ja-JP" sz="1600" b="0" dirty="0"/>
                        <a:t>※2025</a:t>
                      </a:r>
                      <a:r>
                        <a:rPr lang="ja-JP" altLang="en-US" sz="1600" b="0" dirty="0"/>
                        <a:t>年</a:t>
                      </a:r>
                      <a:r>
                        <a:rPr lang="en-US" altLang="ja-JP" sz="1600" b="0" dirty="0"/>
                        <a:t>9</a:t>
                      </a:r>
                      <a:r>
                        <a:rPr lang="ja-JP" altLang="en-US" sz="1600" b="0" dirty="0"/>
                        <a:t>月～</a:t>
                      </a:r>
                      <a:endParaRPr lang="en-US" altLang="ja-JP" sz="1600" b="0" dirty="0"/>
                    </a:p>
                  </a:txBody>
                  <a:tcPr anchor="ctr"/>
                </a:tc>
                <a:tc hMerge="1">
                  <a:txBody>
                    <a:bodyPr/>
                    <a:lstStyle/>
                    <a:p>
                      <a:pPr algn="ctr"/>
                      <a:endParaRPr lang="ja-JP" altLang="en-US" dirty="0"/>
                    </a:p>
                  </a:txBody>
                  <a:tcPr anchor="ctr"/>
                </a:tc>
                <a:tc gridSpan="2">
                  <a:txBody>
                    <a:bodyPr/>
                    <a:lstStyle/>
                    <a:p>
                      <a:pPr algn="ctr"/>
                      <a:endParaRPr lang="en-US" altLang="ja-JP" sz="1800" dirty="0"/>
                    </a:p>
                    <a:p>
                      <a:pPr algn="ctr"/>
                      <a:r>
                        <a:rPr lang="en-US" altLang="ja-JP" sz="1800" dirty="0"/>
                        <a:t>【</a:t>
                      </a:r>
                      <a:r>
                        <a:rPr lang="ja-JP" altLang="en-US" sz="1800" dirty="0"/>
                        <a:t>春予約</a:t>
                      </a:r>
                      <a:r>
                        <a:rPr lang="en-US" altLang="ja-JP" sz="1800" dirty="0"/>
                        <a:t>】</a:t>
                      </a:r>
                    </a:p>
                    <a:p>
                      <a:pPr algn="ctr"/>
                      <a:r>
                        <a:rPr lang="en-US" altLang="ja-JP" sz="1600" b="0" dirty="0"/>
                        <a:t>※2026</a:t>
                      </a:r>
                      <a:r>
                        <a:rPr lang="ja-JP" altLang="en-US" sz="1600" b="0" dirty="0"/>
                        <a:t>年</a:t>
                      </a:r>
                      <a:r>
                        <a:rPr lang="en-US" altLang="ja-JP" sz="1600" b="0" dirty="0"/>
                        <a:t>1</a:t>
                      </a:r>
                      <a:r>
                        <a:rPr lang="ja-JP" altLang="en-US" sz="1600" b="0" dirty="0"/>
                        <a:t>月～</a:t>
                      </a:r>
                    </a:p>
                  </a:txBody>
                  <a:tcPr anchor="ctr"/>
                </a:tc>
                <a:tc hMerge="1">
                  <a:txBody>
                    <a:bodyPr/>
                    <a:lstStyle/>
                    <a:p>
                      <a:pPr algn="ctr"/>
                      <a:endParaRPr lang="ja-JP" altLang="en-US" dirty="0"/>
                    </a:p>
                  </a:txBody>
                  <a:tcPr anchor="ctr"/>
                </a:tc>
                <a:extLst>
                  <a:ext uri="{0D108BD9-81ED-4DB2-BD59-A6C34878D82A}">
                    <a16:rowId xmlns:a16="http://schemas.microsoft.com/office/drawing/2014/main" val="2419521349"/>
                  </a:ext>
                </a:extLst>
              </a:tr>
              <a:tr h="0">
                <a:tc vMerge="1">
                  <a:txBody>
                    <a:bodyPr/>
                    <a:lstStyle/>
                    <a:p>
                      <a:pPr algn="ctr"/>
                      <a:endParaRPr kumimoji="1" lang="en-US" altLang="ja-JP" sz="1400" b="1" dirty="0"/>
                    </a:p>
                  </a:txBody>
                  <a:tcPr anchor="ctr"/>
                </a:tc>
                <a:tc vMerge="1">
                  <a:txBody>
                    <a:bodyPr/>
                    <a:lstStyle/>
                    <a:p>
                      <a:pPr algn="l"/>
                      <a:endParaRPr kumimoji="1" lang="ja-JP" altLang="en-US" sz="11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bg1">
                              <a:lumMod val="95000"/>
                            </a:schemeClr>
                          </a:solidFill>
                        </a:rPr>
                        <a:t>期間</a:t>
                      </a:r>
                      <a:endParaRPr kumimoji="1" lang="en-US" altLang="ja-JP" sz="1600" b="1" dirty="0">
                        <a:solidFill>
                          <a:schemeClr val="bg1">
                            <a:lumMod val="95000"/>
                          </a:schemeClr>
                        </a:solidFill>
                      </a:endParaRPr>
                    </a:p>
                  </a:txBody>
                  <a:tcPr anchor="ctr">
                    <a:solidFill>
                      <a:srgbClr val="4472C4"/>
                    </a:solidFill>
                  </a:tcPr>
                </a:tc>
                <a:tc>
                  <a:txBody>
                    <a:bodyPr/>
                    <a:lstStyle/>
                    <a:p>
                      <a:pPr algn="ctr"/>
                      <a:r>
                        <a:rPr kumimoji="1" lang="ja-JP" altLang="en-US" sz="1600" b="1" dirty="0">
                          <a:solidFill>
                            <a:schemeClr val="bg1">
                              <a:lumMod val="95000"/>
                            </a:schemeClr>
                          </a:solidFill>
                        </a:rPr>
                        <a:t>予約方法</a:t>
                      </a:r>
                      <a:endParaRPr kumimoji="1" lang="en-US" altLang="ja-JP" sz="1600" b="1" dirty="0">
                        <a:solidFill>
                          <a:schemeClr val="bg1">
                            <a:lumMod val="95000"/>
                          </a:schemeClr>
                        </a:solidFill>
                      </a:endParaRPr>
                    </a:p>
                  </a:txBody>
                  <a:tcPr anchor="ctr">
                    <a:solidFill>
                      <a:srgbClr val="4472C4"/>
                    </a:solidFill>
                  </a:tcPr>
                </a:tc>
                <a:tc>
                  <a:txBody>
                    <a:bodyPr/>
                    <a:lstStyle/>
                    <a:p>
                      <a:pPr algn="ctr"/>
                      <a:r>
                        <a:rPr kumimoji="1" lang="ja-JP" altLang="en-US" sz="1600" b="1" dirty="0">
                          <a:solidFill>
                            <a:schemeClr val="bg1">
                              <a:lumMod val="95000"/>
                            </a:schemeClr>
                          </a:solidFill>
                        </a:rPr>
                        <a:t>期間</a:t>
                      </a:r>
                      <a:endParaRPr kumimoji="1" lang="en-US" altLang="ja-JP" sz="1600" b="1" dirty="0">
                        <a:solidFill>
                          <a:schemeClr val="bg1">
                            <a:lumMod val="95000"/>
                          </a:schemeClr>
                        </a:solidFill>
                      </a:endParaRPr>
                    </a:p>
                  </a:txBody>
                  <a:tcPr anchor="ctr">
                    <a:solidFill>
                      <a:srgbClr val="4472C4"/>
                    </a:solidFill>
                  </a:tcPr>
                </a:tc>
                <a:tc>
                  <a:txBody>
                    <a:bodyPr/>
                    <a:lstStyle/>
                    <a:p>
                      <a:pPr algn="ctr"/>
                      <a:r>
                        <a:rPr kumimoji="1" lang="ja-JP" altLang="en-US" sz="1600" b="1" dirty="0">
                          <a:solidFill>
                            <a:schemeClr val="bg1">
                              <a:lumMod val="95000"/>
                            </a:schemeClr>
                          </a:solidFill>
                        </a:rPr>
                        <a:t>予約方法</a:t>
                      </a:r>
                      <a:endParaRPr kumimoji="1" lang="en-US" altLang="ja-JP" sz="1600" b="1" dirty="0">
                        <a:solidFill>
                          <a:schemeClr val="bg1">
                            <a:lumMod val="95000"/>
                          </a:schemeClr>
                        </a:solidFill>
                      </a:endParaRPr>
                    </a:p>
                  </a:txBody>
                  <a:tcPr anchor="ctr">
                    <a:solidFill>
                      <a:srgbClr val="4472C4"/>
                    </a:solidFill>
                  </a:tcPr>
                </a:tc>
                <a:extLst>
                  <a:ext uri="{0D108BD9-81ED-4DB2-BD59-A6C34878D82A}">
                    <a16:rowId xmlns:a16="http://schemas.microsoft.com/office/drawing/2014/main" val="1965515037"/>
                  </a:ext>
                </a:extLst>
              </a:tr>
              <a:tr h="1080000">
                <a:tc>
                  <a:txBody>
                    <a:bodyPr/>
                    <a:lstStyle/>
                    <a:p>
                      <a:pPr algn="ctr"/>
                      <a:r>
                        <a:rPr kumimoji="1" lang="ja-JP" altLang="en-US" sz="1200" b="1" u="sng" dirty="0"/>
                        <a:t>カテゴリー</a:t>
                      </a:r>
                      <a:r>
                        <a:rPr kumimoji="1" lang="en-US" altLang="ja-JP" sz="1200" b="1" u="sng" dirty="0"/>
                        <a:t>Ⅰ</a:t>
                      </a:r>
                    </a:p>
                  </a:txBody>
                  <a:tcPr anchor="ctr">
                    <a:solidFill>
                      <a:srgbClr val="CFD5EA"/>
                    </a:solidFill>
                  </a:tcPr>
                </a:tc>
                <a:tc>
                  <a:txBody>
                    <a:bodyPr/>
                    <a:lstStyle/>
                    <a:p>
                      <a:pPr algn="l"/>
                      <a:r>
                        <a:rPr kumimoji="1" lang="ja-JP" altLang="en-US" sz="1050" u="sng" dirty="0"/>
                        <a:t>○本部行事、本学主催の学術会議、シンポジウム等</a:t>
                      </a:r>
                      <a:endParaRPr kumimoji="1" lang="en-US" altLang="ja-JP" sz="1050" u="sng" dirty="0"/>
                    </a:p>
                    <a:p>
                      <a:pPr algn="l"/>
                      <a:r>
                        <a:rPr kumimoji="1" lang="ja-JP" altLang="en-US" sz="1050" dirty="0"/>
                        <a:t>（例）・入学式や卒業式</a:t>
                      </a:r>
                      <a:endParaRPr kumimoji="1" lang="en-US" altLang="ja-JP" sz="1050" dirty="0"/>
                    </a:p>
                    <a:p>
                      <a:pPr algn="l"/>
                      <a:r>
                        <a:rPr kumimoji="1" lang="ja-JP" altLang="en-US" sz="1050" dirty="0"/>
                        <a:t>　　　・採用試験や研修　</a:t>
                      </a:r>
                      <a:endParaRPr kumimoji="1" lang="en-US" altLang="ja-JP" sz="1050" dirty="0"/>
                    </a:p>
                    <a:p>
                      <a:pPr algn="l"/>
                      <a:r>
                        <a:rPr kumimoji="1" lang="ja-JP" altLang="en-US" sz="1050" dirty="0"/>
                        <a:t>　　　・大学入学共通テスト　　　等</a:t>
                      </a:r>
                    </a:p>
                  </a:txBody>
                  <a:tcPr anchor="ctr">
                    <a:solidFill>
                      <a:srgbClr val="CFD5EA"/>
                    </a:solidFill>
                  </a:tcPr>
                </a:tc>
                <a:tc>
                  <a:txBody>
                    <a:bodyPr/>
                    <a:lstStyle/>
                    <a:p>
                      <a:pPr algn="l"/>
                      <a:r>
                        <a:rPr kumimoji="1" lang="ja-JP" altLang="en-US" sz="1050" dirty="0"/>
                        <a:t>　</a:t>
                      </a:r>
                      <a:r>
                        <a:rPr kumimoji="1" lang="en-US" altLang="ja-JP" sz="1050" dirty="0"/>
                        <a:t>2025</a:t>
                      </a:r>
                      <a:r>
                        <a:rPr kumimoji="1" lang="ja-JP" altLang="en-US" sz="1050" dirty="0"/>
                        <a:t>年</a:t>
                      </a:r>
                      <a:r>
                        <a:rPr kumimoji="1" lang="en-US" altLang="ja-JP" sz="1050" dirty="0"/>
                        <a:t>9</a:t>
                      </a:r>
                      <a:r>
                        <a:rPr kumimoji="1" lang="ja-JP" altLang="en-US" sz="1050" dirty="0"/>
                        <a:t>月</a:t>
                      </a:r>
                      <a:r>
                        <a:rPr kumimoji="1" lang="en-US" altLang="ja-JP" sz="1050" dirty="0"/>
                        <a:t>8</a:t>
                      </a:r>
                      <a:r>
                        <a:rPr kumimoji="1" lang="ja-JP" altLang="en-US" sz="1050" dirty="0"/>
                        <a:t>日（月）</a:t>
                      </a:r>
                      <a:endParaRPr kumimoji="1" lang="en-US" altLang="ja-JP" sz="1050" dirty="0"/>
                    </a:p>
                    <a:p>
                      <a:pPr algn="l"/>
                      <a:r>
                        <a:rPr kumimoji="1" lang="ja-JP" altLang="en-US" sz="1050" dirty="0"/>
                        <a:t>　　　　　～</a:t>
                      </a:r>
                      <a:endParaRPr kumimoji="1" lang="en-US" altLang="ja-JP" sz="1050" dirty="0"/>
                    </a:p>
                    <a:p>
                      <a:pPr algn="l"/>
                      <a:r>
                        <a:rPr kumimoji="1" lang="ja-JP" altLang="en-US" sz="1050" dirty="0"/>
                        <a:t>　　　 　</a:t>
                      </a:r>
                      <a:r>
                        <a:rPr kumimoji="1" lang="en-US" altLang="ja-JP" sz="1050" dirty="0"/>
                        <a:t>9</a:t>
                      </a:r>
                      <a:r>
                        <a:rPr kumimoji="1" lang="ja-JP" altLang="en-US" sz="1050" dirty="0"/>
                        <a:t>月</a:t>
                      </a:r>
                      <a:r>
                        <a:rPr kumimoji="1" lang="en-US" altLang="ja-JP" sz="1050" dirty="0"/>
                        <a:t>19</a:t>
                      </a:r>
                      <a:r>
                        <a:rPr kumimoji="1" lang="ja-JP" altLang="en-US" sz="1050" dirty="0"/>
                        <a:t>日（金）</a:t>
                      </a:r>
                      <a:endParaRPr kumimoji="1" lang="en-US" altLang="ja-JP" sz="1050" dirty="0"/>
                    </a:p>
                  </a:txBody>
                  <a:tcPr anchor="ctr">
                    <a:solidFill>
                      <a:srgbClr val="CFD5EA"/>
                    </a:solidFill>
                  </a:tcPr>
                </a:tc>
                <a:tc>
                  <a:txBody>
                    <a:bodyPr/>
                    <a:lstStyle/>
                    <a:p>
                      <a:pPr algn="ctr"/>
                      <a:r>
                        <a:rPr kumimoji="1" lang="ja-JP" altLang="en-US" sz="1050" dirty="0"/>
                        <a:t>申請書（別添）を</a:t>
                      </a:r>
                      <a:endParaRPr kumimoji="1" lang="en-US" altLang="ja-JP" sz="1050" dirty="0"/>
                    </a:p>
                    <a:p>
                      <a:pPr algn="ctr"/>
                      <a:r>
                        <a:rPr kumimoji="1" lang="ja-JP" altLang="en-US" sz="1050" dirty="0"/>
                        <a:t>　資産運営係へ提出</a:t>
                      </a:r>
                      <a:endParaRPr kumimoji="1" lang="en-US" altLang="ja-JP" sz="1050" dirty="0"/>
                    </a:p>
                  </a:txBody>
                  <a:tcPr anchor="ctr">
                    <a:solidFill>
                      <a:srgbClr val="CFD5EA"/>
                    </a:solidFill>
                  </a:tcPr>
                </a:tc>
                <a:tc>
                  <a:txBody>
                    <a:bodyPr/>
                    <a:lstStyle/>
                    <a:p>
                      <a:pPr algn="ctr"/>
                      <a:r>
                        <a:rPr kumimoji="1" lang="en-US" altLang="ja-JP" sz="1050" dirty="0"/>
                        <a:t>2026</a:t>
                      </a:r>
                      <a:r>
                        <a:rPr kumimoji="1" lang="ja-JP" altLang="en-US" sz="1050" dirty="0"/>
                        <a:t>年</a:t>
                      </a:r>
                      <a:r>
                        <a:rPr kumimoji="1" lang="en-US" altLang="ja-JP" sz="1050" dirty="0"/>
                        <a:t>1</a:t>
                      </a:r>
                      <a:r>
                        <a:rPr kumimoji="1" lang="ja-JP" altLang="en-US" sz="1050" dirty="0"/>
                        <a:t>月</a:t>
                      </a:r>
                      <a:r>
                        <a:rPr kumimoji="1" lang="en-US" altLang="ja-JP" sz="1050" dirty="0"/>
                        <a:t>5</a:t>
                      </a:r>
                      <a:r>
                        <a:rPr kumimoji="1" lang="ja-JP" altLang="en-US" sz="1050" dirty="0"/>
                        <a:t>日（月）</a:t>
                      </a:r>
                      <a:endParaRPr kumimoji="1" lang="en-US" altLang="ja-JP" sz="1050" dirty="0"/>
                    </a:p>
                    <a:p>
                      <a:pPr algn="ctr"/>
                      <a:r>
                        <a:rPr kumimoji="1" lang="ja-JP" altLang="en-US" sz="1050" dirty="0"/>
                        <a:t>～</a:t>
                      </a:r>
                      <a:endParaRPr kumimoji="1" lang="en-US" altLang="ja-JP" sz="1050" dirty="0"/>
                    </a:p>
                    <a:p>
                      <a:pPr algn="ctr"/>
                      <a:r>
                        <a:rPr kumimoji="1" lang="ja-JP" altLang="en-US" sz="1050" dirty="0"/>
                        <a:t>　　　　</a:t>
                      </a:r>
                      <a:r>
                        <a:rPr kumimoji="1" lang="en-US" altLang="ja-JP" sz="1050" dirty="0"/>
                        <a:t>1</a:t>
                      </a:r>
                      <a:r>
                        <a:rPr kumimoji="1" lang="ja-JP" altLang="en-US" sz="1050" dirty="0"/>
                        <a:t>月</a:t>
                      </a:r>
                      <a:r>
                        <a:rPr kumimoji="1" lang="en-US" altLang="ja-JP" sz="1050" dirty="0"/>
                        <a:t>16</a:t>
                      </a:r>
                      <a:r>
                        <a:rPr kumimoji="1" lang="ja-JP" altLang="en-US" sz="1050" dirty="0"/>
                        <a:t>日（金）</a:t>
                      </a:r>
                      <a:endParaRPr kumimoji="1" lang="en-US" altLang="ja-JP" sz="1050" dirty="0"/>
                    </a:p>
                  </a:txBody>
                  <a:tcPr anchor="ctr">
                    <a:solidFill>
                      <a:srgbClr val="CFD5EA"/>
                    </a:solidFill>
                  </a:tcPr>
                </a:tc>
                <a:tc>
                  <a:txBody>
                    <a:bodyPr/>
                    <a:lstStyle/>
                    <a:p>
                      <a:pPr algn="ctr"/>
                      <a:r>
                        <a:rPr kumimoji="1" lang="ja-JP" altLang="en-US" sz="1050" dirty="0"/>
                        <a:t>申請書（別添）を</a:t>
                      </a:r>
                      <a:endParaRPr kumimoji="1" lang="en-US" altLang="ja-JP" sz="1050" dirty="0"/>
                    </a:p>
                    <a:p>
                      <a:pPr algn="ctr"/>
                      <a:r>
                        <a:rPr kumimoji="1" lang="ja-JP" altLang="en-US" sz="1050" dirty="0"/>
                        <a:t>　資産運営係へ提出</a:t>
                      </a:r>
                      <a:endParaRPr kumimoji="1" lang="en-US" altLang="ja-JP" sz="1050" dirty="0"/>
                    </a:p>
                  </a:txBody>
                  <a:tcPr anchor="ctr">
                    <a:solidFill>
                      <a:srgbClr val="CFD5EA"/>
                    </a:solidFill>
                  </a:tcPr>
                </a:tc>
                <a:extLst>
                  <a:ext uri="{0D108BD9-81ED-4DB2-BD59-A6C34878D82A}">
                    <a16:rowId xmlns:a16="http://schemas.microsoft.com/office/drawing/2014/main" val="4057104049"/>
                  </a:ext>
                </a:extLst>
              </a:tr>
              <a:tr h="1080000">
                <a:tc>
                  <a:txBody>
                    <a:bodyPr/>
                    <a:lstStyle/>
                    <a:p>
                      <a:pPr algn="ctr"/>
                      <a:r>
                        <a:rPr kumimoji="1" lang="ja-JP" altLang="en-US" sz="1200" b="1" u="sng" dirty="0"/>
                        <a:t>カテゴリー</a:t>
                      </a:r>
                      <a:r>
                        <a:rPr kumimoji="1" lang="en-US" altLang="ja-JP" sz="1200" b="1" u="sng" dirty="0"/>
                        <a:t>Ⅱ</a:t>
                      </a:r>
                      <a:endParaRPr kumimoji="1" lang="ja-JP" altLang="en-US" sz="1200" b="1" u="sng" dirty="0"/>
                    </a:p>
                  </a:txBody>
                  <a:tcPr anchor="ctr">
                    <a:solidFill>
                      <a:srgbClr val="E9EBF5"/>
                    </a:solidFill>
                  </a:tcPr>
                </a:tc>
                <a:tc>
                  <a:txBody>
                    <a:bodyPr/>
                    <a:lstStyle/>
                    <a:p>
                      <a:pPr algn="l"/>
                      <a:r>
                        <a:rPr kumimoji="1" lang="ja-JP" altLang="en-US" sz="1050" u="sng" dirty="0"/>
                        <a:t>○部局が主催する優先度の高い催事やイベント等</a:t>
                      </a:r>
                      <a:endParaRPr kumimoji="1" lang="en-US" altLang="ja-JP" sz="1050" u="sng" dirty="0"/>
                    </a:p>
                    <a:p>
                      <a:pPr algn="l"/>
                      <a:r>
                        <a:rPr kumimoji="1" lang="ja-JP" altLang="en-US" sz="1050" dirty="0"/>
                        <a:t>（例）・入学、履修ガイダンス　</a:t>
                      </a:r>
                      <a:endParaRPr kumimoji="1" lang="en-US" altLang="ja-JP" sz="1050" dirty="0"/>
                    </a:p>
                    <a:p>
                      <a:pPr algn="l"/>
                      <a:r>
                        <a:rPr kumimoji="1" lang="ja-JP" altLang="en-US" sz="1050" dirty="0"/>
                        <a:t>　　　・院試　　　　　　　　　　等</a:t>
                      </a:r>
                    </a:p>
                  </a:txBody>
                  <a:tcPr anchor="ctr">
                    <a:solidFill>
                      <a:srgbClr val="E9EBF5"/>
                    </a:solidFill>
                  </a:tcPr>
                </a:tc>
                <a:tc>
                  <a:txBody>
                    <a:bodyPr/>
                    <a:lstStyle/>
                    <a:p>
                      <a:pPr algn="l"/>
                      <a:r>
                        <a:rPr kumimoji="1" lang="ja-JP" altLang="en-US" sz="1050" dirty="0"/>
                        <a:t>　</a:t>
                      </a:r>
                      <a:r>
                        <a:rPr kumimoji="1" lang="en-US" altLang="ja-JP" sz="1050" dirty="0"/>
                        <a:t>2025</a:t>
                      </a:r>
                      <a:r>
                        <a:rPr kumimoji="1" lang="ja-JP" altLang="en-US" sz="1050" dirty="0"/>
                        <a:t>年</a:t>
                      </a:r>
                      <a:r>
                        <a:rPr kumimoji="1" lang="en-US" altLang="ja-JP" sz="1050" dirty="0"/>
                        <a:t>10</a:t>
                      </a:r>
                      <a:r>
                        <a:rPr kumimoji="1" lang="ja-JP" altLang="en-US" sz="1050" dirty="0"/>
                        <a:t>月</a:t>
                      </a:r>
                      <a:r>
                        <a:rPr kumimoji="1" lang="en-US" altLang="ja-JP" sz="1050" dirty="0"/>
                        <a:t>6</a:t>
                      </a:r>
                      <a:r>
                        <a:rPr kumimoji="1" lang="ja-JP" altLang="en-US" sz="1050" dirty="0"/>
                        <a:t>日（月）</a:t>
                      </a:r>
                      <a:endParaRPr kumimoji="1" lang="en-US" altLang="ja-JP" sz="1050" dirty="0"/>
                    </a:p>
                    <a:p>
                      <a:pPr algn="l"/>
                      <a:r>
                        <a:rPr kumimoji="1" lang="ja-JP" altLang="en-US" sz="1050" dirty="0"/>
                        <a:t>　　　　　～</a:t>
                      </a:r>
                      <a:endParaRPr kumimoji="1" lang="en-US" altLang="ja-JP" sz="1050" dirty="0"/>
                    </a:p>
                    <a:p>
                      <a:pPr algn="l"/>
                      <a:r>
                        <a:rPr kumimoji="1" lang="ja-JP" altLang="en-US" sz="1050" dirty="0"/>
                        <a:t>　　　　</a:t>
                      </a:r>
                      <a:r>
                        <a:rPr kumimoji="1" lang="en-US" altLang="ja-JP" sz="1050" dirty="0"/>
                        <a:t>10</a:t>
                      </a:r>
                      <a:r>
                        <a:rPr kumimoji="1" lang="ja-JP" altLang="en-US" sz="1050" dirty="0"/>
                        <a:t>月</a:t>
                      </a:r>
                      <a:r>
                        <a:rPr kumimoji="1" lang="en-US" altLang="ja-JP" sz="1050" dirty="0"/>
                        <a:t>17</a:t>
                      </a:r>
                      <a:r>
                        <a:rPr kumimoji="1" lang="ja-JP" altLang="en-US" sz="1050" dirty="0"/>
                        <a:t>日（金）</a:t>
                      </a:r>
                      <a:endParaRPr kumimoji="1" lang="en-US" altLang="ja-JP" sz="1050" dirty="0"/>
                    </a:p>
                  </a:txBody>
                  <a:tcPr anchor="ctr">
                    <a:solidFill>
                      <a:srgbClr val="E9EBF5"/>
                    </a:solidFill>
                  </a:tcPr>
                </a:tc>
                <a:tc>
                  <a:txBody>
                    <a:bodyPr/>
                    <a:lstStyle/>
                    <a:p>
                      <a:pPr algn="ctr"/>
                      <a:endParaRPr kumimoji="1" lang="en-US" altLang="ja-JP" sz="1050" dirty="0"/>
                    </a:p>
                    <a:p>
                      <a:pPr algn="ctr"/>
                      <a:r>
                        <a:rPr kumimoji="1" lang="ja-JP" altLang="en-US" sz="1050" dirty="0"/>
                        <a:t>申請書（別添）を</a:t>
                      </a:r>
                      <a:endParaRPr kumimoji="1" lang="en-US" altLang="ja-JP" sz="1050" dirty="0"/>
                    </a:p>
                    <a:p>
                      <a:pPr algn="ctr"/>
                      <a:r>
                        <a:rPr kumimoji="1" lang="ja-JP" altLang="en-US" sz="1050" dirty="0"/>
                        <a:t>　資産運営係へ提出</a:t>
                      </a:r>
                    </a:p>
                  </a:txBody>
                  <a:tcPr anchor="ctr">
                    <a:solidFill>
                      <a:srgbClr val="E9EB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t>2026</a:t>
                      </a:r>
                      <a:r>
                        <a:rPr kumimoji="1" lang="ja-JP" altLang="en-US" sz="1050" dirty="0"/>
                        <a:t>年</a:t>
                      </a:r>
                      <a:r>
                        <a:rPr kumimoji="1" lang="en-US" altLang="ja-JP" sz="1050" dirty="0"/>
                        <a:t>2</a:t>
                      </a:r>
                      <a:r>
                        <a:rPr kumimoji="1" lang="ja-JP" altLang="en-US" sz="1050" dirty="0"/>
                        <a:t>月</a:t>
                      </a:r>
                      <a:r>
                        <a:rPr kumimoji="1" lang="en-US" altLang="ja-JP" sz="1050" dirty="0"/>
                        <a:t>2</a:t>
                      </a:r>
                      <a:r>
                        <a:rPr kumimoji="1" lang="ja-JP" altLang="en-US" sz="1050" dirty="0"/>
                        <a:t>日（月）</a:t>
                      </a:r>
                      <a:endParaRPr kumimoji="1" lang="en-US" altLang="ja-JP" sz="105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a:t>
                      </a:r>
                      <a:endParaRPr kumimoji="1" lang="en-US" altLang="ja-JP" sz="105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　　　　２月</a:t>
                      </a:r>
                      <a:r>
                        <a:rPr kumimoji="1" lang="en-US" altLang="ja-JP" sz="1050" dirty="0"/>
                        <a:t>13</a:t>
                      </a:r>
                      <a:r>
                        <a:rPr kumimoji="1" lang="ja-JP" altLang="en-US" sz="1050" dirty="0"/>
                        <a:t>日（金）</a:t>
                      </a:r>
                      <a:endParaRPr kumimoji="1" lang="en-US" altLang="ja-JP" sz="1050" dirty="0"/>
                    </a:p>
                  </a:txBody>
                  <a:tcPr anchor="ctr">
                    <a:solidFill>
                      <a:srgbClr val="E9EBF5"/>
                    </a:solidFill>
                  </a:tcPr>
                </a:tc>
                <a:tc>
                  <a:txBody>
                    <a:bodyPr/>
                    <a:lstStyle/>
                    <a:p>
                      <a:pPr algn="ctr"/>
                      <a:r>
                        <a:rPr kumimoji="1" lang="ja-JP" altLang="en-US" sz="1050" dirty="0"/>
                        <a:t>申請書（別添）を</a:t>
                      </a:r>
                      <a:endParaRPr kumimoji="1" lang="en-US" altLang="ja-JP" sz="1050" dirty="0"/>
                    </a:p>
                    <a:p>
                      <a:pPr algn="ctr"/>
                      <a:r>
                        <a:rPr kumimoji="1" lang="ja-JP" altLang="en-US" sz="1050" dirty="0"/>
                        <a:t>　資産運営係へ提出</a:t>
                      </a:r>
                      <a:endParaRPr kumimoji="1" lang="en-US" altLang="ja-JP" sz="1050" dirty="0"/>
                    </a:p>
                  </a:txBody>
                  <a:tcPr anchor="ctr">
                    <a:solidFill>
                      <a:srgbClr val="E9EBF5"/>
                    </a:solidFill>
                  </a:tcPr>
                </a:tc>
                <a:extLst>
                  <a:ext uri="{0D108BD9-81ED-4DB2-BD59-A6C34878D82A}">
                    <a16:rowId xmlns:a16="http://schemas.microsoft.com/office/drawing/2014/main" val="3672787981"/>
                  </a:ext>
                </a:extLst>
              </a:tr>
              <a:tr h="1080000">
                <a:tc>
                  <a:txBody>
                    <a:bodyPr/>
                    <a:lstStyle/>
                    <a:p>
                      <a:pPr algn="ctr"/>
                      <a:r>
                        <a:rPr kumimoji="1" lang="ja-JP" altLang="en-US" sz="1200" b="1" u="sng" dirty="0"/>
                        <a:t>カテゴリー</a:t>
                      </a:r>
                      <a:r>
                        <a:rPr kumimoji="1" lang="en-US" altLang="ja-JP" sz="1200" b="1" u="sng" dirty="0"/>
                        <a:t>Ⅲ</a:t>
                      </a:r>
                      <a:endParaRPr kumimoji="1" lang="ja-JP" altLang="en-US" sz="1200" b="1" u="sng" dirty="0"/>
                    </a:p>
                  </a:txBody>
                  <a:tcPr anchor="ctr">
                    <a:solidFill>
                      <a:srgbClr val="CFD5EA"/>
                    </a:solidFill>
                  </a:tcPr>
                </a:tc>
                <a:tc>
                  <a:txBody>
                    <a:bodyPr/>
                    <a:lstStyle/>
                    <a:p>
                      <a:pPr algn="l"/>
                      <a:r>
                        <a:rPr kumimoji="1" lang="ja-JP" altLang="en-US" sz="1050" u="sng" dirty="0"/>
                        <a:t>○カテゴリー</a:t>
                      </a:r>
                      <a:r>
                        <a:rPr kumimoji="1" lang="en-US" altLang="ja-JP" sz="1050" u="sng" dirty="0"/>
                        <a:t>Ⅰ</a:t>
                      </a:r>
                      <a:r>
                        <a:rPr kumimoji="1" lang="ja-JP" altLang="en-US" sz="1050" u="sng" dirty="0"/>
                        <a:t>および</a:t>
                      </a:r>
                      <a:r>
                        <a:rPr kumimoji="1" lang="en-US" altLang="ja-JP" sz="1050" u="sng" dirty="0"/>
                        <a:t>Ⅱ</a:t>
                      </a:r>
                      <a:r>
                        <a:rPr kumimoji="1" lang="ja-JP" altLang="en-US" sz="1050" u="sng" dirty="0"/>
                        <a:t>に属さないもの</a:t>
                      </a:r>
                      <a:endParaRPr kumimoji="1" lang="en-US" altLang="ja-JP" sz="1050" u="sng" dirty="0"/>
                    </a:p>
                    <a:p>
                      <a:pPr algn="l"/>
                      <a:r>
                        <a:rPr kumimoji="1" lang="ja-JP" altLang="en-US" sz="1050" u="none" dirty="0"/>
                        <a:t>（例）・本部や部局以外が主催となる学内イベント</a:t>
                      </a:r>
                      <a:endParaRPr kumimoji="1" lang="en-US" altLang="ja-JP" sz="1050" u="none" dirty="0"/>
                    </a:p>
                    <a:p>
                      <a:pPr algn="l"/>
                      <a:r>
                        <a:rPr kumimoji="1" lang="ja-JP" altLang="en-US" sz="1050" u="none" dirty="0"/>
                        <a:t>　　　・実施日未確定の催し（カテゴリー</a:t>
                      </a:r>
                      <a:r>
                        <a:rPr kumimoji="1" lang="en-US" altLang="ja-JP" sz="1050" u="none" dirty="0"/>
                        <a:t>Ⅰ</a:t>
                      </a:r>
                      <a:r>
                        <a:rPr kumimoji="1" lang="ja-JP" altLang="en-US" sz="1050" u="none" dirty="0"/>
                        <a:t>・</a:t>
                      </a:r>
                      <a:r>
                        <a:rPr kumimoji="1" lang="en-US" altLang="ja-JP" sz="1050" u="none" dirty="0"/>
                        <a:t>Ⅱ</a:t>
                      </a:r>
                      <a:r>
                        <a:rPr kumimoji="1" lang="ja-JP" altLang="en-US" sz="1050" u="none" dirty="0"/>
                        <a:t>）　　　</a:t>
                      </a:r>
                      <a:endParaRPr kumimoji="1" lang="en-US" altLang="ja-JP" sz="1050" u="none" dirty="0"/>
                    </a:p>
                    <a:p>
                      <a:pPr algn="l"/>
                      <a:r>
                        <a:rPr kumimoji="1" lang="ja-JP" altLang="en-US" sz="1050" u="none" dirty="0"/>
                        <a:t>　　　・学外組織主催の催事やイベント　　　等</a:t>
                      </a:r>
                      <a:endParaRPr kumimoji="1" lang="en-US" altLang="ja-JP" sz="1050" u="none" dirty="0"/>
                    </a:p>
                  </a:txBody>
                  <a:tcPr anchor="ctr">
                    <a:solidFill>
                      <a:srgbClr val="CFD5EA"/>
                    </a:solidFill>
                  </a:tcPr>
                </a:tc>
                <a:tc>
                  <a:txBody>
                    <a:bodyPr/>
                    <a:lstStyle/>
                    <a:p>
                      <a:pPr algn="ctr"/>
                      <a:r>
                        <a:rPr kumimoji="1" lang="ja-JP" altLang="en-US" sz="1050" dirty="0"/>
                        <a:t>　予約不可</a:t>
                      </a:r>
                    </a:p>
                  </a:txBody>
                  <a:tcPr anchor="ctr">
                    <a:solidFill>
                      <a:srgbClr val="CFD5EA"/>
                    </a:solidFill>
                  </a:tcPr>
                </a:tc>
                <a:tc>
                  <a:txBody>
                    <a:bodyPr/>
                    <a:lstStyle/>
                    <a:p>
                      <a:pPr algn="ctr"/>
                      <a:r>
                        <a:rPr kumimoji="1" lang="en-US" altLang="ja-JP" sz="1050" dirty="0"/>
                        <a:t>―</a:t>
                      </a:r>
                      <a:endParaRPr kumimoji="1" lang="ja-JP" altLang="en-US" sz="1050" dirty="0"/>
                    </a:p>
                  </a:txBody>
                  <a:tcPr anchor="ctr">
                    <a:solidFill>
                      <a:srgbClr val="CFD5E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t>2026</a:t>
                      </a:r>
                      <a:r>
                        <a:rPr kumimoji="1" lang="ja-JP" altLang="en-US" sz="1050" dirty="0"/>
                        <a:t>年</a:t>
                      </a:r>
                      <a:r>
                        <a:rPr kumimoji="1" lang="en-US" altLang="ja-JP" sz="1050" dirty="0"/>
                        <a:t>3</a:t>
                      </a:r>
                      <a:r>
                        <a:rPr kumimoji="1" lang="ja-JP" altLang="en-US" sz="1050" dirty="0"/>
                        <a:t>月</a:t>
                      </a:r>
                      <a:r>
                        <a:rPr kumimoji="1" lang="en-US" altLang="ja-JP" sz="1050" dirty="0"/>
                        <a:t>2</a:t>
                      </a:r>
                      <a:r>
                        <a:rPr kumimoji="1" lang="ja-JP" altLang="en-US" sz="1050" dirty="0"/>
                        <a:t>日（月）～</a:t>
                      </a:r>
                      <a:endParaRPr kumimoji="1" lang="en-US" altLang="ja-JP" sz="1050" dirty="0"/>
                    </a:p>
                  </a:txBody>
                  <a:tcPr anchor="ctr">
                    <a:solidFill>
                      <a:srgbClr val="CFD5E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t>予約システムにて　</a:t>
                      </a:r>
                      <a:endParaRPr kumimoji="1" lang="en-US" altLang="ja-JP" sz="105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t>※</a:t>
                      </a:r>
                      <a:r>
                        <a:rPr kumimoji="1" lang="ja-JP" altLang="en-US" sz="1050" dirty="0"/>
                        <a:t>先着順</a:t>
                      </a:r>
                    </a:p>
                  </a:txBody>
                  <a:tcPr anchor="ctr">
                    <a:solidFill>
                      <a:srgbClr val="CFD5EA"/>
                    </a:solidFill>
                  </a:tcPr>
                </a:tc>
                <a:extLst>
                  <a:ext uri="{0D108BD9-81ED-4DB2-BD59-A6C34878D82A}">
                    <a16:rowId xmlns:a16="http://schemas.microsoft.com/office/drawing/2014/main" val="2212595861"/>
                  </a:ext>
                </a:extLst>
              </a:tr>
            </a:tbl>
          </a:graphicData>
        </a:graphic>
      </p:graphicFrame>
      <p:sp>
        <p:nvSpPr>
          <p:cNvPr id="5" name="正方形/長方形 4">
            <a:extLst>
              <a:ext uri="{FF2B5EF4-FFF2-40B4-BE49-F238E27FC236}">
                <a16:creationId xmlns:a16="http://schemas.microsoft.com/office/drawing/2014/main" id="{ACB7C316-0D8D-C045-DA75-DCC0C495BC43}"/>
              </a:ext>
            </a:extLst>
          </p:cNvPr>
          <p:cNvSpPr/>
          <p:nvPr/>
        </p:nvSpPr>
        <p:spPr>
          <a:xfrm>
            <a:off x="63557" y="3043358"/>
            <a:ext cx="605347" cy="213790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a:t>優先枠</a:t>
            </a:r>
          </a:p>
        </p:txBody>
      </p:sp>
      <p:sp>
        <p:nvSpPr>
          <p:cNvPr id="9" name="正方形/長方形 8">
            <a:extLst>
              <a:ext uri="{FF2B5EF4-FFF2-40B4-BE49-F238E27FC236}">
                <a16:creationId xmlns:a16="http://schemas.microsoft.com/office/drawing/2014/main" id="{6EF74C87-DEAF-DE37-A101-93E447435C9A}"/>
              </a:ext>
            </a:extLst>
          </p:cNvPr>
          <p:cNvSpPr/>
          <p:nvPr/>
        </p:nvSpPr>
        <p:spPr>
          <a:xfrm>
            <a:off x="63558" y="5201199"/>
            <a:ext cx="605347" cy="1071576"/>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lang="ja-JP" altLang="en-US" b="1" dirty="0"/>
              <a:t>一般</a:t>
            </a:r>
            <a:r>
              <a:rPr kumimoji="1" lang="ja-JP" altLang="en-US" b="1" dirty="0"/>
              <a:t>枠</a:t>
            </a:r>
          </a:p>
        </p:txBody>
      </p:sp>
      <p:sp>
        <p:nvSpPr>
          <p:cNvPr id="11" name="テキスト ボックス 10">
            <a:extLst>
              <a:ext uri="{FF2B5EF4-FFF2-40B4-BE49-F238E27FC236}">
                <a16:creationId xmlns:a16="http://schemas.microsoft.com/office/drawing/2014/main" id="{E4C4BA48-CE29-1C90-C858-0479592C4683}"/>
              </a:ext>
            </a:extLst>
          </p:cNvPr>
          <p:cNvSpPr txBox="1"/>
          <p:nvPr/>
        </p:nvSpPr>
        <p:spPr>
          <a:xfrm>
            <a:off x="1021240" y="6426663"/>
            <a:ext cx="11595801" cy="307777"/>
          </a:xfrm>
          <a:prstGeom prst="rect">
            <a:avLst/>
          </a:prstGeom>
          <a:noFill/>
        </p:spPr>
        <p:txBody>
          <a:bodyPr wrap="square" rtlCol="0">
            <a:spAutoFit/>
          </a:bodyPr>
          <a:lstStyle/>
          <a:p>
            <a:r>
              <a:rPr kumimoji="1" lang="en-US" altLang="ja-JP" sz="1400" b="1" dirty="0">
                <a:solidFill>
                  <a:srgbClr val="FF0000"/>
                </a:solidFill>
              </a:rPr>
              <a:t>※【</a:t>
            </a:r>
            <a:r>
              <a:rPr kumimoji="1" lang="ja-JP" altLang="en-US" sz="1400" b="1" dirty="0">
                <a:solidFill>
                  <a:srgbClr val="FF0000"/>
                </a:solidFill>
              </a:rPr>
              <a:t>秋予約</a:t>
            </a:r>
            <a:r>
              <a:rPr kumimoji="1" lang="en-US" altLang="ja-JP" sz="1400" b="1" dirty="0">
                <a:solidFill>
                  <a:srgbClr val="FF0000"/>
                </a:solidFill>
              </a:rPr>
              <a:t>】</a:t>
            </a:r>
            <a:r>
              <a:rPr kumimoji="1" lang="ja-JP" altLang="en-US" sz="1400" b="1" dirty="0">
                <a:solidFill>
                  <a:srgbClr val="FF0000"/>
                </a:solidFill>
              </a:rPr>
              <a:t>は日時が確定した</a:t>
            </a:r>
            <a:r>
              <a:rPr lang="ja-JP" altLang="en-US" sz="1400" b="1" dirty="0">
                <a:solidFill>
                  <a:srgbClr val="FF0000"/>
                </a:solidFill>
              </a:rPr>
              <a:t>催し</a:t>
            </a:r>
            <a:r>
              <a:rPr kumimoji="1" lang="ja-JP" altLang="en-US" sz="1400" b="1" dirty="0">
                <a:solidFill>
                  <a:srgbClr val="FF0000"/>
                </a:solidFill>
              </a:rPr>
              <a:t>のみ予約可とします。（候補日含む予約は不可。その場合は</a:t>
            </a:r>
            <a:r>
              <a:rPr kumimoji="1" lang="en-US" altLang="ja-JP" sz="1400" b="1" dirty="0">
                <a:solidFill>
                  <a:srgbClr val="FF0000"/>
                </a:solidFill>
              </a:rPr>
              <a:t>【</a:t>
            </a:r>
            <a:r>
              <a:rPr kumimoji="1" lang="ja-JP" altLang="en-US" sz="1400" b="1" dirty="0">
                <a:solidFill>
                  <a:srgbClr val="FF0000"/>
                </a:solidFill>
              </a:rPr>
              <a:t>春予約</a:t>
            </a:r>
            <a:r>
              <a:rPr kumimoji="1" lang="en-US" altLang="ja-JP" sz="1400" b="1" dirty="0">
                <a:solidFill>
                  <a:srgbClr val="FF0000"/>
                </a:solidFill>
              </a:rPr>
              <a:t>】</a:t>
            </a:r>
            <a:r>
              <a:rPr kumimoji="1" lang="ja-JP" altLang="en-US" sz="1400" b="1" dirty="0">
                <a:solidFill>
                  <a:srgbClr val="FF0000"/>
                </a:solidFill>
              </a:rPr>
              <a:t>にて予約を行ってください。）</a:t>
            </a:r>
          </a:p>
        </p:txBody>
      </p:sp>
      <p:sp>
        <p:nvSpPr>
          <p:cNvPr id="12" name="正方形/長方形 11">
            <a:extLst>
              <a:ext uri="{FF2B5EF4-FFF2-40B4-BE49-F238E27FC236}">
                <a16:creationId xmlns:a16="http://schemas.microsoft.com/office/drawing/2014/main" id="{6F3F3845-3725-7F50-BD0D-F957EB8896BB}"/>
              </a:ext>
            </a:extLst>
          </p:cNvPr>
          <p:cNvSpPr/>
          <p:nvPr/>
        </p:nvSpPr>
        <p:spPr>
          <a:xfrm>
            <a:off x="5637751" y="3971235"/>
            <a:ext cx="2904574" cy="282145"/>
          </a:xfrm>
          <a:prstGeom prst="rect">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予約調整期間：</a:t>
            </a:r>
            <a:r>
              <a:rPr lang="en-US" altLang="ja-JP" sz="1200" dirty="0">
                <a:solidFill>
                  <a:schemeClr val="tx1"/>
                </a:solidFill>
              </a:rPr>
              <a:t>9</a:t>
            </a:r>
            <a:r>
              <a:rPr kumimoji="1" lang="en-US" altLang="ja-JP" sz="1200" dirty="0">
                <a:solidFill>
                  <a:schemeClr val="tx1"/>
                </a:solidFill>
              </a:rPr>
              <a:t>/20</a:t>
            </a:r>
            <a:r>
              <a:rPr kumimoji="1" lang="ja-JP" altLang="en-US" sz="1200" dirty="0">
                <a:solidFill>
                  <a:schemeClr val="tx1"/>
                </a:solidFill>
              </a:rPr>
              <a:t>～</a:t>
            </a:r>
            <a:r>
              <a:rPr kumimoji="1" lang="en-US" altLang="ja-JP" sz="1200" dirty="0">
                <a:solidFill>
                  <a:schemeClr val="tx1"/>
                </a:solidFill>
              </a:rPr>
              <a:t>10/5</a:t>
            </a:r>
            <a:endParaRPr kumimoji="1" lang="ja-JP" altLang="en-US" sz="1200" dirty="0">
              <a:solidFill>
                <a:schemeClr val="tx1"/>
              </a:solidFill>
            </a:endParaRPr>
          </a:p>
        </p:txBody>
      </p:sp>
      <p:sp>
        <p:nvSpPr>
          <p:cNvPr id="16" name="正方形/長方形 15">
            <a:extLst>
              <a:ext uri="{FF2B5EF4-FFF2-40B4-BE49-F238E27FC236}">
                <a16:creationId xmlns:a16="http://schemas.microsoft.com/office/drawing/2014/main" id="{417C5BB1-55EE-0ADB-C368-90F5AF76AEEF}"/>
              </a:ext>
            </a:extLst>
          </p:cNvPr>
          <p:cNvSpPr/>
          <p:nvPr/>
        </p:nvSpPr>
        <p:spPr>
          <a:xfrm>
            <a:off x="9018515" y="3971236"/>
            <a:ext cx="2904574" cy="282145"/>
          </a:xfrm>
          <a:prstGeom prst="rect">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予約調整期間：</a:t>
            </a:r>
            <a:r>
              <a:rPr kumimoji="1" lang="en-US" altLang="ja-JP" sz="1200" dirty="0">
                <a:solidFill>
                  <a:schemeClr val="tx1"/>
                </a:solidFill>
              </a:rPr>
              <a:t>1/17</a:t>
            </a:r>
            <a:r>
              <a:rPr kumimoji="1" lang="ja-JP" altLang="en-US" sz="1200" dirty="0">
                <a:solidFill>
                  <a:schemeClr val="tx1"/>
                </a:solidFill>
              </a:rPr>
              <a:t>～</a:t>
            </a:r>
            <a:r>
              <a:rPr lang="en-US" altLang="ja-JP" sz="1200" dirty="0">
                <a:solidFill>
                  <a:schemeClr val="tx1"/>
                </a:solidFill>
              </a:rPr>
              <a:t>2</a:t>
            </a:r>
            <a:r>
              <a:rPr kumimoji="1" lang="en-US" altLang="ja-JP" sz="1200" dirty="0">
                <a:solidFill>
                  <a:schemeClr val="tx1"/>
                </a:solidFill>
              </a:rPr>
              <a:t>/1</a:t>
            </a:r>
            <a:endParaRPr kumimoji="1" lang="ja-JP" altLang="en-US" sz="1200" dirty="0">
              <a:solidFill>
                <a:schemeClr val="tx1"/>
              </a:solidFill>
            </a:endParaRPr>
          </a:p>
        </p:txBody>
      </p:sp>
      <p:sp>
        <p:nvSpPr>
          <p:cNvPr id="4" name="テキスト ボックス 3">
            <a:extLst>
              <a:ext uri="{FF2B5EF4-FFF2-40B4-BE49-F238E27FC236}">
                <a16:creationId xmlns:a16="http://schemas.microsoft.com/office/drawing/2014/main" id="{FCF9F500-18E6-3DF5-B8E2-559827801388}"/>
              </a:ext>
            </a:extLst>
          </p:cNvPr>
          <p:cNvSpPr txBox="1"/>
          <p:nvPr/>
        </p:nvSpPr>
        <p:spPr>
          <a:xfrm>
            <a:off x="63557" y="1088642"/>
            <a:ext cx="6790642" cy="615553"/>
          </a:xfrm>
          <a:prstGeom prst="rect">
            <a:avLst/>
          </a:prstGeom>
          <a:noFill/>
        </p:spPr>
        <p:txBody>
          <a:bodyPr wrap="none" rtlCol="0">
            <a:spAutoFit/>
          </a:bodyPr>
          <a:lstStyle/>
          <a:p>
            <a:r>
              <a:rPr lang="en-US" altLang="ja-JP" b="1" dirty="0"/>
              <a:t>【</a:t>
            </a:r>
            <a:r>
              <a:rPr lang="ja-JP" altLang="en-US" b="1" dirty="0"/>
              <a:t>予約対象</a:t>
            </a:r>
            <a:r>
              <a:rPr lang="en-US" altLang="ja-JP" b="1" dirty="0"/>
              <a:t>】</a:t>
            </a:r>
            <a:r>
              <a:rPr lang="ja-JP" altLang="en-US" b="1" dirty="0"/>
              <a:t>：</a:t>
            </a:r>
            <a:r>
              <a:rPr kumimoji="1" lang="ja-JP" altLang="en-US" sz="1600" dirty="0"/>
              <a:t>令和</a:t>
            </a:r>
            <a:r>
              <a:rPr kumimoji="1" lang="en-US" altLang="ja-JP" sz="1600" dirty="0"/>
              <a:t>8</a:t>
            </a:r>
            <a:r>
              <a:rPr lang="en-US" altLang="ja-JP" sz="1600" dirty="0"/>
              <a:t>(</a:t>
            </a:r>
            <a:r>
              <a:rPr kumimoji="1" lang="en-US" altLang="ja-JP" sz="1600" dirty="0"/>
              <a:t>2026</a:t>
            </a:r>
            <a:r>
              <a:rPr lang="en-US" altLang="ja-JP" sz="1600" dirty="0"/>
              <a:t>)</a:t>
            </a:r>
            <a:r>
              <a:rPr kumimoji="1" lang="ja-JP" altLang="en-US" sz="1600" dirty="0"/>
              <a:t>年度の予約</a:t>
            </a:r>
            <a:endParaRPr kumimoji="1" lang="en-US" altLang="ja-JP" sz="1600" dirty="0"/>
          </a:p>
          <a:p>
            <a:r>
              <a:rPr lang="ja-JP" altLang="en-US" sz="1600" dirty="0"/>
              <a:t>　　　　　　　　令和</a:t>
            </a:r>
            <a:r>
              <a:rPr lang="en-US" altLang="ja-JP" sz="1600" dirty="0"/>
              <a:t>9(2027)</a:t>
            </a:r>
            <a:r>
              <a:rPr lang="ja-JP" altLang="en-US" sz="1600" dirty="0"/>
              <a:t>年度の予約（</a:t>
            </a:r>
            <a:r>
              <a:rPr lang="en-US" altLang="ja-JP" sz="1600" dirty="0"/>
              <a:t>MO</a:t>
            </a:r>
            <a:r>
              <a:rPr lang="ja-JP" altLang="en-US" sz="1600" dirty="0"/>
              <a:t>ホールを含む予約のみ）</a:t>
            </a:r>
            <a:endParaRPr kumimoji="1" lang="ja-JP" altLang="en-US" sz="1600" dirty="0"/>
          </a:p>
        </p:txBody>
      </p:sp>
      <p:sp>
        <p:nvSpPr>
          <p:cNvPr id="2" name="テキスト ボックス 1">
            <a:extLst>
              <a:ext uri="{FF2B5EF4-FFF2-40B4-BE49-F238E27FC236}">
                <a16:creationId xmlns:a16="http://schemas.microsoft.com/office/drawing/2014/main" id="{199898B3-54FC-A50E-656C-23C2EE06DA6E}"/>
              </a:ext>
            </a:extLst>
          </p:cNvPr>
          <p:cNvSpPr txBox="1"/>
          <p:nvPr/>
        </p:nvSpPr>
        <p:spPr>
          <a:xfrm>
            <a:off x="10881003" y="123560"/>
            <a:ext cx="1415772" cy="461665"/>
          </a:xfrm>
          <a:prstGeom prst="rect">
            <a:avLst/>
          </a:prstGeom>
          <a:noFill/>
        </p:spPr>
        <p:txBody>
          <a:bodyPr wrap="none" rtlCol="0">
            <a:spAutoFit/>
          </a:bodyPr>
          <a:lstStyle/>
          <a:p>
            <a:r>
              <a:rPr kumimoji="1" lang="ja-JP" altLang="en-US" sz="2400" dirty="0"/>
              <a:t>（別紙）</a:t>
            </a:r>
          </a:p>
        </p:txBody>
      </p:sp>
      <p:sp>
        <p:nvSpPr>
          <p:cNvPr id="10" name="テキスト ボックス 9">
            <a:extLst>
              <a:ext uri="{FF2B5EF4-FFF2-40B4-BE49-F238E27FC236}">
                <a16:creationId xmlns:a16="http://schemas.microsoft.com/office/drawing/2014/main" id="{18AEE8DD-4146-271A-6B1B-AF4C2425565B}"/>
              </a:ext>
            </a:extLst>
          </p:cNvPr>
          <p:cNvSpPr txBox="1"/>
          <p:nvPr/>
        </p:nvSpPr>
        <p:spPr>
          <a:xfrm>
            <a:off x="6606008" y="1159685"/>
            <a:ext cx="742080" cy="830997"/>
          </a:xfrm>
          <a:prstGeom prst="rect">
            <a:avLst/>
          </a:prstGeom>
          <a:noFill/>
        </p:spPr>
        <p:txBody>
          <a:bodyPr wrap="square" rtlCol="0">
            <a:spAutoFit/>
          </a:bodyPr>
          <a:lstStyle/>
          <a:p>
            <a:r>
              <a:rPr kumimoji="1" lang="ja-JP" altLang="en-US" sz="4800" dirty="0">
                <a:solidFill>
                  <a:srgbClr val="FF0000"/>
                </a:solidFill>
              </a:rPr>
              <a:t>➡</a:t>
            </a:r>
          </a:p>
        </p:txBody>
      </p:sp>
      <p:sp>
        <p:nvSpPr>
          <p:cNvPr id="13" name="テキスト ボックス 12">
            <a:extLst>
              <a:ext uri="{FF2B5EF4-FFF2-40B4-BE49-F238E27FC236}">
                <a16:creationId xmlns:a16="http://schemas.microsoft.com/office/drawing/2014/main" id="{B0FC9FAD-6B85-865C-0B50-587D0F6EC66D}"/>
              </a:ext>
            </a:extLst>
          </p:cNvPr>
          <p:cNvSpPr txBox="1"/>
          <p:nvPr/>
        </p:nvSpPr>
        <p:spPr>
          <a:xfrm>
            <a:off x="7218958" y="1011786"/>
            <a:ext cx="4973041" cy="738664"/>
          </a:xfrm>
          <a:prstGeom prst="rect">
            <a:avLst/>
          </a:prstGeom>
          <a:noFill/>
        </p:spPr>
        <p:txBody>
          <a:bodyPr wrap="square" rtlCol="0">
            <a:spAutoFit/>
          </a:bodyPr>
          <a:lstStyle/>
          <a:p>
            <a:r>
              <a:rPr lang="ja-JP" altLang="en-US" sz="1400" dirty="0">
                <a:solidFill>
                  <a:srgbClr val="FF0000"/>
                </a:solidFill>
              </a:rPr>
              <a:t>令和</a:t>
            </a:r>
            <a:r>
              <a:rPr lang="en-US" altLang="ja-JP" sz="1400" dirty="0">
                <a:solidFill>
                  <a:srgbClr val="FF0000"/>
                </a:solidFill>
              </a:rPr>
              <a:t>7(2025)</a:t>
            </a:r>
            <a:r>
              <a:rPr lang="ja-JP" altLang="en-US" sz="1400" dirty="0">
                <a:solidFill>
                  <a:srgbClr val="FF0000"/>
                </a:solidFill>
              </a:rPr>
              <a:t>年度の予約</a:t>
            </a:r>
            <a:endParaRPr lang="en-US" altLang="ja-JP" sz="1400" dirty="0">
              <a:solidFill>
                <a:srgbClr val="FF0000"/>
              </a:solidFill>
            </a:endParaRPr>
          </a:p>
          <a:p>
            <a:r>
              <a:rPr lang="ja-JP" altLang="en-US" sz="1400" dirty="0">
                <a:solidFill>
                  <a:srgbClr val="FF0000"/>
                </a:solidFill>
              </a:rPr>
              <a:t>令和</a:t>
            </a:r>
            <a:r>
              <a:rPr lang="en-US" altLang="ja-JP" sz="1400" dirty="0">
                <a:solidFill>
                  <a:srgbClr val="FF0000"/>
                </a:solidFill>
              </a:rPr>
              <a:t>8(2026)</a:t>
            </a:r>
            <a:r>
              <a:rPr lang="ja-JP" altLang="en-US" sz="1400" dirty="0">
                <a:solidFill>
                  <a:srgbClr val="FF0000"/>
                </a:solidFill>
              </a:rPr>
              <a:t>年度の予約（但し</a:t>
            </a:r>
            <a:r>
              <a:rPr lang="en-US" altLang="ja-JP" sz="1400" dirty="0">
                <a:solidFill>
                  <a:srgbClr val="FF0000"/>
                </a:solidFill>
              </a:rPr>
              <a:t>MO</a:t>
            </a:r>
            <a:r>
              <a:rPr lang="ja-JP" altLang="en-US" sz="1400" dirty="0">
                <a:solidFill>
                  <a:srgbClr val="FF0000"/>
                </a:solidFill>
              </a:rPr>
              <a:t>ホールを含む予約）は</a:t>
            </a:r>
            <a:endParaRPr lang="en-US" altLang="ja-JP" sz="1400" dirty="0">
              <a:solidFill>
                <a:srgbClr val="FF0000"/>
              </a:solidFill>
            </a:endParaRPr>
          </a:p>
          <a:p>
            <a:r>
              <a:rPr lang="ja-JP" altLang="en-US" sz="1400" dirty="0">
                <a:solidFill>
                  <a:srgbClr val="FF0000"/>
                </a:solidFill>
              </a:rPr>
              <a:t>現在、通常予約として常時受け付けております</a:t>
            </a:r>
          </a:p>
        </p:txBody>
      </p:sp>
      <p:sp>
        <p:nvSpPr>
          <p:cNvPr id="8" name="正方形/長方形 7">
            <a:extLst>
              <a:ext uri="{FF2B5EF4-FFF2-40B4-BE49-F238E27FC236}">
                <a16:creationId xmlns:a16="http://schemas.microsoft.com/office/drawing/2014/main" id="{A0F69CC4-DB82-00A9-A6C5-D74F2907540F}"/>
              </a:ext>
            </a:extLst>
          </p:cNvPr>
          <p:cNvSpPr/>
          <p:nvPr/>
        </p:nvSpPr>
        <p:spPr>
          <a:xfrm>
            <a:off x="5390842" y="1818529"/>
            <a:ext cx="3381976" cy="4460692"/>
          </a:xfrm>
          <a:prstGeom prst="rect">
            <a:avLst/>
          </a:prstGeom>
          <a:solidFill>
            <a:schemeClr val="bg1">
              <a:lumMod val="50000"/>
              <a:alpha val="52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13">
            <a:extLst>
              <a:ext uri="{FF2B5EF4-FFF2-40B4-BE49-F238E27FC236}">
                <a16:creationId xmlns:a16="http://schemas.microsoft.com/office/drawing/2014/main" id="{3E9B4F52-3F6F-F55C-F7D5-7D03313B7F04}"/>
              </a:ext>
            </a:extLst>
          </p:cNvPr>
          <p:cNvSpPr/>
          <p:nvPr/>
        </p:nvSpPr>
        <p:spPr>
          <a:xfrm>
            <a:off x="9018515" y="4980932"/>
            <a:ext cx="2904574" cy="282145"/>
          </a:xfrm>
          <a:prstGeom prst="rect">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rPr>
              <a:t>予約調整期間：</a:t>
            </a:r>
            <a:r>
              <a:rPr kumimoji="1" lang="en-US" altLang="ja-JP" sz="1200" dirty="0">
                <a:solidFill>
                  <a:schemeClr val="tx1"/>
                </a:solidFill>
              </a:rPr>
              <a:t>2/14</a:t>
            </a:r>
            <a:r>
              <a:rPr kumimoji="1" lang="ja-JP" altLang="en-US" sz="1200" dirty="0">
                <a:solidFill>
                  <a:schemeClr val="tx1"/>
                </a:solidFill>
              </a:rPr>
              <a:t>～</a:t>
            </a:r>
            <a:r>
              <a:rPr kumimoji="1" lang="en-US" altLang="ja-JP" sz="1200" dirty="0">
                <a:solidFill>
                  <a:schemeClr val="tx1"/>
                </a:solidFill>
              </a:rPr>
              <a:t>2/27</a:t>
            </a:r>
            <a:endParaRPr kumimoji="1" lang="ja-JP" altLang="en-US" sz="1200" dirty="0">
              <a:solidFill>
                <a:schemeClr val="tx1"/>
              </a:solidFill>
            </a:endParaRPr>
          </a:p>
        </p:txBody>
      </p:sp>
    </p:spTree>
    <p:extLst>
      <p:ext uri="{BB962C8B-B14F-4D97-AF65-F5344CB8AC3E}">
        <p14:creationId xmlns:p14="http://schemas.microsoft.com/office/powerpoint/2010/main" val="1733858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9AB931C9-8881-9C0E-EBBC-AD662843029E}"/>
              </a:ext>
            </a:extLst>
          </p:cNvPr>
          <p:cNvSpPr/>
          <p:nvPr/>
        </p:nvSpPr>
        <p:spPr>
          <a:xfrm>
            <a:off x="1648448" y="4830264"/>
            <a:ext cx="8443507" cy="1267776"/>
          </a:xfrm>
          <a:prstGeom prst="rect">
            <a:avLst/>
          </a:prstGeom>
          <a:solidFill>
            <a:schemeClr val="accent3">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 name="正方形/長方形 5">
            <a:extLst>
              <a:ext uri="{FF2B5EF4-FFF2-40B4-BE49-F238E27FC236}">
                <a16:creationId xmlns:a16="http://schemas.microsoft.com/office/drawing/2014/main" id="{8D9356DF-1DD8-B294-9CC0-D241A478EE34}"/>
              </a:ext>
            </a:extLst>
          </p:cNvPr>
          <p:cNvSpPr/>
          <p:nvPr/>
        </p:nvSpPr>
        <p:spPr>
          <a:xfrm>
            <a:off x="0" y="838899"/>
            <a:ext cx="12192000" cy="67112"/>
          </a:xfrm>
          <a:prstGeom prst="rect">
            <a:avLst/>
          </a:prstGeom>
          <a:solidFill>
            <a:srgbClr val="205EA9"/>
          </a:solidFill>
          <a:ln>
            <a:solidFill>
              <a:srgbClr val="2D28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7" name="テキスト ボックス 6">
            <a:extLst>
              <a:ext uri="{FF2B5EF4-FFF2-40B4-BE49-F238E27FC236}">
                <a16:creationId xmlns:a16="http://schemas.microsoft.com/office/drawing/2014/main" id="{B01B6988-6061-3600-0D22-B4D4BDD10F6C}"/>
              </a:ext>
            </a:extLst>
          </p:cNvPr>
          <p:cNvSpPr txBox="1"/>
          <p:nvPr/>
        </p:nvSpPr>
        <p:spPr>
          <a:xfrm>
            <a:off x="402671" y="234892"/>
            <a:ext cx="847288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コンベンションセンターの優先予約について</a:t>
            </a:r>
          </a:p>
        </p:txBody>
      </p:sp>
      <p:sp>
        <p:nvSpPr>
          <p:cNvPr id="4" name="テキスト ボックス 3">
            <a:extLst>
              <a:ext uri="{FF2B5EF4-FFF2-40B4-BE49-F238E27FC236}">
                <a16:creationId xmlns:a16="http://schemas.microsoft.com/office/drawing/2014/main" id="{FCF9F500-18E6-3DF5-B8E2-559827801388}"/>
              </a:ext>
            </a:extLst>
          </p:cNvPr>
          <p:cNvSpPr txBox="1"/>
          <p:nvPr/>
        </p:nvSpPr>
        <p:spPr>
          <a:xfrm>
            <a:off x="63557" y="1088642"/>
            <a:ext cx="1800493"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予約の流れ</a:t>
            </a:r>
            <a:r>
              <a:rPr kumimoji="1" lang="en-US" altLang="ja-JP" sz="18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 name="テキスト ボックス 1">
            <a:extLst>
              <a:ext uri="{FF2B5EF4-FFF2-40B4-BE49-F238E27FC236}">
                <a16:creationId xmlns:a16="http://schemas.microsoft.com/office/drawing/2014/main" id="{04DCB941-99F9-6D7E-0E14-09D0E88ECCA7}"/>
              </a:ext>
            </a:extLst>
          </p:cNvPr>
          <p:cNvSpPr txBox="1"/>
          <p:nvPr/>
        </p:nvSpPr>
        <p:spPr>
          <a:xfrm>
            <a:off x="478172" y="1640605"/>
            <a:ext cx="9376285"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en-US" altLang="ja-JP" sz="1800" b="1" i="0" u="sng"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Step1</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：該当するカテゴリーの予約期間を確認し、別添「予約申請書（優先予約）」を</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以下リンク先へ提出してください。</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42D1AFFF-81CA-213B-9D45-540C0C411FB1}"/>
              </a:ext>
            </a:extLst>
          </p:cNvPr>
          <p:cNvSpPr txBox="1"/>
          <p:nvPr/>
        </p:nvSpPr>
        <p:spPr>
          <a:xfrm>
            <a:off x="1604810" y="2615331"/>
            <a:ext cx="6058069"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sng"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提出先</a:t>
            </a: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a:t>
            </a: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hlinkClick r:id="rId2"/>
              </a:rPr>
              <a:t>https://forms.office.com/r/5mbDdf08B7</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46997F7F-7204-7947-75A5-1D9EB547B1C0}"/>
              </a:ext>
            </a:extLst>
          </p:cNvPr>
          <p:cNvSpPr txBox="1"/>
          <p:nvPr/>
        </p:nvSpPr>
        <p:spPr>
          <a:xfrm>
            <a:off x="478172" y="3924734"/>
            <a:ext cx="10503196" cy="646331"/>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en-US" altLang="ja-JP" sz="1800" b="1" i="0" u="sng"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Step2</a:t>
            </a: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：ご提出の「予約申請書（優先予約） 」を資産運営係にて確認、他予約との調整を行い、</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予約完了メールを予約者へ送付します。予約完了メールをもって、予約完了となります。</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7" name="テキスト ボックス 16">
            <a:extLst>
              <a:ext uri="{FF2B5EF4-FFF2-40B4-BE49-F238E27FC236}">
                <a16:creationId xmlns:a16="http://schemas.microsoft.com/office/drawing/2014/main" id="{8A70BD52-9558-A49E-B822-198EDD596D63}"/>
              </a:ext>
            </a:extLst>
          </p:cNvPr>
          <p:cNvSpPr txBox="1"/>
          <p:nvPr/>
        </p:nvSpPr>
        <p:spPr>
          <a:xfrm>
            <a:off x="1907689" y="5650954"/>
            <a:ext cx="5314275"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期間後：各予約申請者へ予約完了メールを送付します。</a:t>
            </a:r>
            <a:endParaRPr kumimoji="1" lang="en-US" altLang="ja-JP" sz="1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1" name="テキスト ボックス 10">
            <a:extLst>
              <a:ext uri="{FF2B5EF4-FFF2-40B4-BE49-F238E27FC236}">
                <a16:creationId xmlns:a16="http://schemas.microsoft.com/office/drawing/2014/main" id="{A7D54C96-8007-818F-BEDC-072E6C1F8342}"/>
              </a:ext>
            </a:extLst>
          </p:cNvPr>
          <p:cNvSpPr txBox="1"/>
          <p:nvPr/>
        </p:nvSpPr>
        <p:spPr>
          <a:xfrm>
            <a:off x="1648449" y="4830264"/>
            <a:ext cx="1749197"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r>
              <a:rPr kumimoji="1" lang="ja-JP" altLang="en-US" sz="1800" b="0" i="0" u="sng"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予約調整期間</a:t>
            </a:r>
            <a:r>
              <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a:t>
            </a:r>
          </a:p>
        </p:txBody>
      </p:sp>
      <p:sp>
        <p:nvSpPr>
          <p:cNvPr id="12" name="テキスト ボックス 11">
            <a:extLst>
              <a:ext uri="{FF2B5EF4-FFF2-40B4-BE49-F238E27FC236}">
                <a16:creationId xmlns:a16="http://schemas.microsoft.com/office/drawing/2014/main" id="{2E23A56D-44AD-EF61-A943-F5778110A5D5}"/>
              </a:ext>
            </a:extLst>
          </p:cNvPr>
          <p:cNvSpPr txBox="1"/>
          <p:nvPr/>
        </p:nvSpPr>
        <p:spPr>
          <a:xfrm>
            <a:off x="1907689" y="5255998"/>
            <a:ext cx="8186857"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期間中：各予約申請者へ個別に予約調整の連絡をさせていただくことがございます。</a:t>
            </a:r>
            <a:endParaRPr kumimoji="1" lang="en-US" altLang="ja-JP" sz="16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302526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4417</TotalTime>
  <Words>534</Words>
  <Application>Microsoft Office PowerPoint</Application>
  <PresentationFormat>ワイド画面</PresentationFormat>
  <Paragraphs>76</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Calibri</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小川　紘輝</dc:creator>
  <cp:lastModifiedBy>齋藤　康則</cp:lastModifiedBy>
  <cp:revision>169</cp:revision>
  <dcterms:created xsi:type="dcterms:W3CDTF">2024-02-02T04:09:03Z</dcterms:created>
  <dcterms:modified xsi:type="dcterms:W3CDTF">2025-12-15T00:20:34Z</dcterms:modified>
</cp:coreProperties>
</file>