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4"/>
  </p:notesMasterIdLst>
  <p:sldIdLst>
    <p:sldId id="262" r:id="rId3"/>
  </p:sldIdLst>
  <p:sldSz cx="7561263" cy="10693400"/>
  <p:notesSz cx="6807200" cy="9939338"/>
  <p:defaultTextStyle>
    <a:defPPr>
      <a:defRPr lang="ja-JP"/>
    </a:defPPr>
    <a:lvl1pPr marL="0" algn="l" defTabSz="99554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497772" algn="l" defTabSz="99554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995545" algn="l" defTabSz="99554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493317" algn="l" defTabSz="99554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1991090" algn="l" defTabSz="99554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488863" algn="l" defTabSz="99554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2986635" algn="l" defTabSz="99554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484408" algn="l" defTabSz="99554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3982180" algn="l" defTabSz="99554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F3FB"/>
    <a:srgbClr val="FF66CC"/>
    <a:srgbClr val="FFE7F7"/>
    <a:srgbClr val="FFF7FC"/>
    <a:srgbClr val="CCFFCC"/>
    <a:srgbClr val="FFF8C5"/>
    <a:srgbClr val="FFFAD5"/>
    <a:srgbClr val="FFEDB3"/>
    <a:srgbClr val="E5F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9885" autoAdjust="0"/>
  </p:normalViewPr>
  <p:slideViewPr>
    <p:cSldViewPr snapToGrid="0" snapToObjects="1">
      <p:cViewPr varScale="1">
        <p:scale>
          <a:sx n="74" d="100"/>
          <a:sy n="74" d="100"/>
        </p:scale>
        <p:origin x="3012" y="90"/>
      </p:cViewPr>
      <p:guideLst>
        <p:guide orient="horz" pos="3368"/>
        <p:guide pos="23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BF9C92B6-F11C-41C9-8BCF-244124D64897}" type="datetimeFigureOut">
              <a:rPr kumimoji="1" lang="ja-JP" altLang="en-US" smtClean="0"/>
              <a:pPr/>
              <a:t>2016/9/16</a:t>
            </a:fld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5975" y="744538"/>
            <a:ext cx="2635250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550" tIns="45775" rIns="91550" bIns="4577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6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39" y="9440646"/>
            <a:ext cx="2949786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112AF161-D8AF-4E43-99BE-60923BD69E8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36252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4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97772" algn="l" defTabSz="99554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95545" algn="l" defTabSz="99554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93317" algn="l" defTabSz="99554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91090" algn="l" defTabSz="99554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488863" algn="l" defTabSz="99554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986635" algn="l" defTabSz="99554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484408" algn="l" defTabSz="99554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982180" algn="l" defTabSz="99554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4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2016/9/16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2016/9/16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111437" y="618832"/>
            <a:ext cx="1275964" cy="131786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83548" y="618832"/>
            <a:ext cx="3701869" cy="131786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2016/9/16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2016/9/16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1"/>
            <a:ext cx="6427074" cy="2123829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9777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54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4933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991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4888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9866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4844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9821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2016/9/16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83548" y="3604074"/>
            <a:ext cx="2488916" cy="101933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1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898485" y="3604074"/>
            <a:ext cx="2488916" cy="101933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1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2016/9/16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1"/>
            <a:ext cx="6805137" cy="1782234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4" y="2393640"/>
            <a:ext cx="3340871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72" indent="0">
              <a:buNone/>
              <a:defRPr sz="2100" b="1"/>
            </a:lvl2pPr>
            <a:lvl3pPr marL="995545" indent="0">
              <a:buNone/>
              <a:defRPr sz="2000" b="1"/>
            </a:lvl3pPr>
            <a:lvl4pPr marL="1493317" indent="0">
              <a:buNone/>
              <a:defRPr sz="1800" b="1"/>
            </a:lvl4pPr>
            <a:lvl5pPr marL="1991090" indent="0">
              <a:buNone/>
              <a:defRPr sz="1800" b="1"/>
            </a:lvl5pPr>
            <a:lvl6pPr marL="2488863" indent="0">
              <a:buNone/>
              <a:defRPr sz="1800" b="1"/>
            </a:lvl6pPr>
            <a:lvl7pPr marL="2986635" indent="0">
              <a:buNone/>
              <a:defRPr sz="1800" b="1"/>
            </a:lvl7pPr>
            <a:lvl8pPr marL="3484408" indent="0">
              <a:buNone/>
              <a:defRPr sz="1800" b="1"/>
            </a:lvl8pPr>
            <a:lvl9pPr marL="3982180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3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018" y="2393640"/>
            <a:ext cx="3342183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72" indent="0">
              <a:buNone/>
              <a:defRPr sz="2100" b="1"/>
            </a:lvl2pPr>
            <a:lvl3pPr marL="995545" indent="0">
              <a:buNone/>
              <a:defRPr sz="2000" b="1"/>
            </a:lvl3pPr>
            <a:lvl4pPr marL="1493317" indent="0">
              <a:buNone/>
              <a:defRPr sz="1800" b="1"/>
            </a:lvl4pPr>
            <a:lvl5pPr marL="1991090" indent="0">
              <a:buNone/>
              <a:defRPr sz="1800" b="1"/>
            </a:lvl5pPr>
            <a:lvl6pPr marL="2488863" indent="0">
              <a:buNone/>
              <a:defRPr sz="1800" b="1"/>
            </a:lvl6pPr>
            <a:lvl7pPr marL="2986635" indent="0">
              <a:buNone/>
              <a:defRPr sz="1800" b="1"/>
            </a:lvl7pPr>
            <a:lvl8pPr marL="3484408" indent="0">
              <a:buNone/>
              <a:defRPr sz="1800" b="1"/>
            </a:lvl8pPr>
            <a:lvl9pPr marL="3982180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018" y="3391194"/>
            <a:ext cx="3342183" cy="6161083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2016/9/16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2016/9/16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2016/9/16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5" y="425756"/>
            <a:ext cx="2487603" cy="18119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6245" y="425757"/>
            <a:ext cx="4226957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8065" y="2237695"/>
            <a:ext cx="2487603" cy="7314583"/>
          </a:xfrm>
        </p:spPr>
        <p:txBody>
          <a:bodyPr/>
          <a:lstStyle>
            <a:lvl1pPr marL="0" indent="0">
              <a:buNone/>
              <a:defRPr sz="1600"/>
            </a:lvl1pPr>
            <a:lvl2pPr marL="497772" indent="0">
              <a:buNone/>
              <a:defRPr sz="1300"/>
            </a:lvl2pPr>
            <a:lvl3pPr marL="995545" indent="0">
              <a:buNone/>
              <a:defRPr sz="1100"/>
            </a:lvl3pPr>
            <a:lvl4pPr marL="1493317" indent="0">
              <a:buNone/>
              <a:defRPr sz="1000"/>
            </a:lvl4pPr>
            <a:lvl5pPr marL="1991090" indent="0">
              <a:buNone/>
              <a:defRPr sz="1000"/>
            </a:lvl5pPr>
            <a:lvl6pPr marL="2488863" indent="0">
              <a:buNone/>
              <a:defRPr sz="1000"/>
            </a:lvl6pPr>
            <a:lvl7pPr marL="2986635" indent="0">
              <a:buNone/>
              <a:defRPr sz="1000"/>
            </a:lvl7pPr>
            <a:lvl8pPr marL="3484408" indent="0">
              <a:buNone/>
              <a:defRPr sz="1000"/>
            </a:lvl8pPr>
            <a:lvl9pPr marL="398218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2016/9/16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772" indent="0">
              <a:buNone/>
              <a:defRPr sz="3000"/>
            </a:lvl2pPr>
            <a:lvl3pPr marL="995545" indent="0">
              <a:buNone/>
              <a:defRPr sz="2600"/>
            </a:lvl3pPr>
            <a:lvl4pPr marL="1493317" indent="0">
              <a:buNone/>
              <a:defRPr sz="2100"/>
            </a:lvl4pPr>
            <a:lvl5pPr marL="1991090" indent="0">
              <a:buNone/>
              <a:defRPr sz="2100"/>
            </a:lvl5pPr>
            <a:lvl6pPr marL="2488863" indent="0">
              <a:buNone/>
              <a:defRPr sz="2100"/>
            </a:lvl6pPr>
            <a:lvl7pPr marL="2986635" indent="0">
              <a:buNone/>
              <a:defRPr sz="2100"/>
            </a:lvl7pPr>
            <a:lvl8pPr marL="3484408" indent="0">
              <a:buNone/>
              <a:defRPr sz="2100"/>
            </a:lvl8pPr>
            <a:lvl9pPr marL="3982180" indent="0">
              <a:buNone/>
              <a:defRPr sz="2100"/>
            </a:lvl9pPr>
          </a:lstStyle>
          <a:p>
            <a:r>
              <a:rPr kumimoji="1" lang="ja-JP" altLang="en-US" dirty="0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060" y="8369072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497772" indent="0">
              <a:buNone/>
              <a:defRPr sz="1300"/>
            </a:lvl2pPr>
            <a:lvl3pPr marL="995545" indent="0">
              <a:buNone/>
              <a:defRPr sz="1100"/>
            </a:lvl3pPr>
            <a:lvl4pPr marL="1493317" indent="0">
              <a:buNone/>
              <a:defRPr sz="1000"/>
            </a:lvl4pPr>
            <a:lvl5pPr marL="1991090" indent="0">
              <a:buNone/>
              <a:defRPr sz="1000"/>
            </a:lvl5pPr>
            <a:lvl6pPr marL="2488863" indent="0">
              <a:buNone/>
              <a:defRPr sz="1000"/>
            </a:lvl6pPr>
            <a:lvl7pPr marL="2986635" indent="0">
              <a:buNone/>
              <a:defRPr sz="1000"/>
            </a:lvl7pPr>
            <a:lvl8pPr marL="3484408" indent="0">
              <a:buNone/>
              <a:defRPr sz="1000"/>
            </a:lvl8pPr>
            <a:lvl9pPr marL="398218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2016/9/16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78063" y="428231"/>
            <a:ext cx="6805137" cy="1782234"/>
          </a:xfrm>
          <a:prstGeom prst="rect">
            <a:avLst/>
          </a:prstGeom>
        </p:spPr>
        <p:txBody>
          <a:bodyPr vert="horz" lIns="99554" tIns="49778" rIns="99554" bIns="49778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9554" tIns="49778" rIns="99554" bIns="49778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8064" y="9911199"/>
            <a:ext cx="1764294" cy="569324"/>
          </a:xfrm>
          <a:prstGeom prst="rect">
            <a:avLst/>
          </a:prstGeom>
        </p:spPr>
        <p:txBody>
          <a:bodyPr vert="horz" lIns="99554" tIns="49778" rIns="99554" bIns="49778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669CD-8A8D-488C-A36E-2A39534DDF2F}" type="datetimeFigureOut">
              <a:rPr kumimoji="1" lang="ja-JP" altLang="en-US" smtClean="0"/>
              <a:pPr/>
              <a:t>2016/9/16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99554" tIns="49778" rIns="99554" bIns="49778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418906" y="9911199"/>
            <a:ext cx="1764294" cy="569324"/>
          </a:xfrm>
          <a:prstGeom prst="rect">
            <a:avLst/>
          </a:prstGeom>
        </p:spPr>
        <p:txBody>
          <a:bodyPr vert="horz" lIns="99554" tIns="49778" rIns="99554" bIns="49778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545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29" indent="-373329" algn="l" defTabSz="995545" rtl="0" eaLnBrk="1" latinLnBrk="0" hangingPunct="1">
        <a:spcBef>
          <a:spcPct val="20000"/>
        </a:spcBef>
        <a:buFont typeface="Arial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880" indent="-311108" algn="l" defTabSz="995545" rtl="0" eaLnBrk="1" latinLnBrk="0" hangingPunct="1">
        <a:spcBef>
          <a:spcPct val="20000"/>
        </a:spcBef>
        <a:buFont typeface="Arial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431" indent="-248887" algn="l" defTabSz="995545" rtl="0" eaLnBrk="1" latinLnBrk="0" hangingPunct="1">
        <a:spcBef>
          <a:spcPct val="20000"/>
        </a:spcBef>
        <a:buFont typeface="Arial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204" indent="-248887" algn="l" defTabSz="995545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976" indent="-248887" algn="l" defTabSz="995545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749" indent="-248887" algn="l" defTabSz="995545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521" indent="-248887" algn="l" defTabSz="995545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293" indent="-248887" algn="l" defTabSz="995545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31067" indent="-248887" algn="l" defTabSz="995545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554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72" algn="l" defTabSz="99554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545" algn="l" defTabSz="99554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317" algn="l" defTabSz="99554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090" algn="l" defTabSz="99554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863" algn="l" defTabSz="99554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635" algn="l" defTabSz="99554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408" algn="l" defTabSz="99554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180" algn="l" defTabSz="99554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microsoft.com/office/2007/relationships/hdphoto" Target="../media/hdphoto3.wdp"/><Relationship Id="rId18" Type="http://schemas.openxmlformats.org/officeDocument/2006/relationships/image" Target="../media/image13.png"/><Relationship Id="rId3" Type="http://schemas.openxmlformats.org/officeDocument/2006/relationships/image" Target="../media/image2.jpeg"/><Relationship Id="rId21" Type="http://schemas.openxmlformats.org/officeDocument/2006/relationships/image" Target="../media/image15.png"/><Relationship Id="rId7" Type="http://schemas.microsoft.com/office/2007/relationships/hdphoto" Target="../media/hdphoto2.wdp"/><Relationship Id="rId12" Type="http://schemas.openxmlformats.org/officeDocument/2006/relationships/image" Target="../media/image9.jpeg"/><Relationship Id="rId17" Type="http://schemas.openxmlformats.org/officeDocument/2006/relationships/image" Target="../media/image12.jpeg"/><Relationship Id="rId2" Type="http://schemas.openxmlformats.org/officeDocument/2006/relationships/image" Target="../media/image1.jpeg"/><Relationship Id="rId16" Type="http://schemas.openxmlformats.org/officeDocument/2006/relationships/hyperlink" Target="http://www.inosensei.com/osakauniversitygraduate/index.html" TargetMode="External"/><Relationship Id="rId20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8.jpeg"/><Relationship Id="rId5" Type="http://schemas.openxmlformats.org/officeDocument/2006/relationships/image" Target="../media/image3.jpeg"/><Relationship Id="rId15" Type="http://schemas.openxmlformats.org/officeDocument/2006/relationships/image" Target="../media/image11.png"/><Relationship Id="rId10" Type="http://schemas.openxmlformats.org/officeDocument/2006/relationships/image" Target="../media/image7.jpeg"/><Relationship Id="rId19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jpeg"/><Relationship Id="rId1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1"/>
          <p:cNvPicPr>
            <a:picLocks noGrp="1" noChangeAspect="1"/>
          </p:cNvPicPr>
          <p:nvPr isPhoto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688" y="5814164"/>
            <a:ext cx="1381588" cy="1036191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図 3"/>
          <p:cNvPicPr>
            <a:picLocks noChangeAspect="1"/>
          </p:cNvPicPr>
          <p:nvPr/>
        </p:nvPicPr>
        <p:blipFill rotWithShape="1"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90"/>
          <a:stretch/>
        </p:blipFill>
        <p:spPr>
          <a:xfrm>
            <a:off x="-6486" y="3754569"/>
            <a:ext cx="1187483" cy="1923041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 rotWithShape="1"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24"/>
          <a:stretch/>
        </p:blipFill>
        <p:spPr>
          <a:xfrm>
            <a:off x="-3252" y="3440317"/>
            <a:ext cx="1108068" cy="1113054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 rotWithShape="1">
          <a:blip r:embed="rId6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133"/>
          <a:stretch/>
        </p:blipFill>
        <p:spPr>
          <a:xfrm>
            <a:off x="-3252" y="2401548"/>
            <a:ext cx="1108068" cy="1104395"/>
          </a:xfrm>
          <a:prstGeom prst="rect">
            <a:avLst/>
          </a:prstGeom>
        </p:spPr>
      </p:pic>
      <p:sp>
        <p:nvSpPr>
          <p:cNvPr id="7" name="タイトル 3"/>
          <p:cNvSpPr txBox="1">
            <a:spLocks/>
          </p:cNvSpPr>
          <p:nvPr/>
        </p:nvSpPr>
        <p:spPr>
          <a:xfrm>
            <a:off x="1727450" y="1460725"/>
            <a:ext cx="4616612" cy="1303577"/>
          </a:xfrm>
          <a:prstGeom prst="rect">
            <a:avLst/>
          </a:prstGeom>
        </p:spPr>
        <p:txBody>
          <a:bodyPr vert="horz" lIns="99554" tIns="49778" rIns="99554" bIns="49778" rtlCol="0" anchor="ctr">
            <a:noAutofit/>
          </a:bodyPr>
          <a:lstStyle>
            <a:lvl1pPr algn="ctr" defTabSz="995545" rtl="0" eaLnBrk="1" latinLnBrk="0" hangingPunct="1">
              <a:spcBef>
                <a:spcPct val="0"/>
              </a:spcBef>
              <a:buNone/>
              <a:defRPr kumimoji="1"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4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Britannic Bold" panose="020B0903060703020204" pitchFamily="34" charset="0"/>
                <a:ea typeface="HGP創英角ｺﾞｼｯｸUB" panose="020B0900000000000000" pitchFamily="50" charset="-128"/>
              </a:rPr>
              <a:t>Drugs in Sports: </a:t>
            </a:r>
          </a:p>
          <a:p>
            <a:pPr algn="l"/>
            <a:r>
              <a:rPr lang="en-US" altLang="ja-JP" sz="24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Britannic Bold" panose="020B0903060703020204" pitchFamily="34" charset="0"/>
                <a:ea typeface="HGP創英角ｺﾞｼｯｸUB" panose="020B0900000000000000" pitchFamily="50" charset="-128"/>
              </a:rPr>
              <a:t>Was Banning Russia from</a:t>
            </a:r>
          </a:p>
          <a:p>
            <a:pPr algn="l"/>
            <a:r>
              <a:rPr lang="en-US" altLang="ja-JP" sz="24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Britannic Bold" panose="020B0903060703020204" pitchFamily="34" charset="0"/>
                <a:ea typeface="HGP創英角ｺﾞｼｯｸUB" panose="020B0900000000000000" pitchFamily="50" charset="-128"/>
              </a:rPr>
              <a:t>the Olympics Fair?</a:t>
            </a:r>
          </a:p>
        </p:txBody>
      </p:sp>
      <p:pic>
        <p:nvPicPr>
          <p:cNvPr id="8" name="Picture 1"/>
          <p:cNvPicPr>
            <a:picLocks noGrp="1" noChangeAspect="1"/>
          </p:cNvPicPr>
          <p:nvPr isPhoto="1"/>
        </p:nvPicPr>
        <p:blipFill rotWithShape="1"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52" t="33930" r="32182" b="1070"/>
          <a:stretch/>
        </p:blipFill>
        <p:spPr>
          <a:xfrm flipH="1">
            <a:off x="-29337" y="9559341"/>
            <a:ext cx="1231929" cy="1135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"/>
          <p:cNvPicPr>
            <a:picLocks noChangeAspect="1"/>
          </p:cNvPicPr>
          <p:nvPr/>
        </p:nvPicPr>
        <p:blipFill rotWithShape="1">
          <a:blip r:embed="rId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11" r="4273"/>
          <a:stretch/>
        </p:blipFill>
        <p:spPr>
          <a:xfrm>
            <a:off x="5981" y="8653074"/>
            <a:ext cx="1305570" cy="1075625"/>
          </a:xfrm>
          <a:prstGeom prst="rect">
            <a:avLst/>
          </a:prstGeom>
        </p:spPr>
      </p:pic>
      <p:cxnSp>
        <p:nvCxnSpPr>
          <p:cNvPr id="11" name="直線コネクタ 10"/>
          <p:cNvCxnSpPr/>
          <p:nvPr/>
        </p:nvCxnSpPr>
        <p:spPr>
          <a:xfrm>
            <a:off x="1590327" y="1502224"/>
            <a:ext cx="51469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図 11"/>
          <p:cNvPicPr>
            <a:picLocks noChangeAspect="1"/>
          </p:cNvPicPr>
          <p:nvPr/>
        </p:nvPicPr>
        <p:blipFill rotWithShape="1"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6534"/>
          <a:stretch/>
        </p:blipFill>
        <p:spPr>
          <a:xfrm>
            <a:off x="-3252" y="-374"/>
            <a:ext cx="1058808" cy="1503173"/>
          </a:xfrm>
          <a:prstGeom prst="rect">
            <a:avLst/>
          </a:prstGeom>
        </p:spPr>
      </p:pic>
      <p:pic>
        <p:nvPicPr>
          <p:cNvPr id="13" name="Picture 1"/>
          <p:cNvPicPr>
            <a:picLocks noGrp="1" noChangeAspect="1"/>
          </p:cNvPicPr>
          <p:nvPr isPhoto="1"/>
        </p:nvPicPr>
        <p:blipFill rotWithShape="1">
          <a:blip r:embed="rId1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31"/>
          <a:stretch/>
        </p:blipFill>
        <p:spPr>
          <a:xfrm>
            <a:off x="-14254" y="6850132"/>
            <a:ext cx="1186794" cy="10583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図 13"/>
          <p:cNvPicPr>
            <a:picLocks noChangeAspect="1"/>
          </p:cNvPicPr>
          <p:nvPr/>
        </p:nvPicPr>
        <p:blipFill rotWithShape="1">
          <a:blip r:embed="rId12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626"/>
          <a:stretch/>
        </p:blipFill>
        <p:spPr>
          <a:xfrm>
            <a:off x="-14254" y="1502800"/>
            <a:ext cx="1305570" cy="1024347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2994733" y="2939447"/>
            <a:ext cx="4459957" cy="936576"/>
          </a:xfrm>
          <a:prstGeom prst="rect">
            <a:avLst/>
          </a:prstGeom>
          <a:noFill/>
        </p:spPr>
        <p:txBody>
          <a:bodyPr wrap="square" lIns="89319" tIns="44659" rIns="89319" bIns="44659" rtlCol="0">
            <a:spAutoFit/>
          </a:bodyPr>
          <a:lstStyle/>
          <a:p>
            <a:r>
              <a:rPr lang="en-US" altLang="ja-JP" sz="1100" b="1" dirty="0">
                <a:effectLst/>
                <a:latin typeface="+mj-lt"/>
                <a:ea typeface="HGP創英角ｺﾞｼｯｸUB" pitchFamily="50" charset="-128"/>
                <a:cs typeface="+mj-cs"/>
              </a:rPr>
              <a:t>Interactive Seminar</a:t>
            </a:r>
            <a:br>
              <a:rPr lang="en-US" altLang="ja-JP" sz="1100" b="1" dirty="0">
                <a:effectLst/>
                <a:latin typeface="+mj-lt"/>
                <a:ea typeface="HGP創英角ｺﾞｼｯｸUB" pitchFamily="50" charset="-128"/>
                <a:cs typeface="+mj-cs"/>
              </a:rPr>
            </a:br>
            <a:r>
              <a:rPr lang="en-US" altLang="ja-JP" sz="1100" b="1" dirty="0">
                <a:effectLst/>
                <a:latin typeface="+mj-lt"/>
                <a:ea typeface="HGP創英角ｺﾞｼｯｸUB" pitchFamily="50" charset="-128"/>
                <a:cs typeface="+mj-cs"/>
              </a:rPr>
              <a:t>Brainstorming &amp; Creative Discussion in English</a:t>
            </a:r>
            <a:r>
              <a:rPr lang="ja-JP" altLang="en-US" sz="1100" b="1" dirty="0">
                <a:effectLst/>
                <a:latin typeface="+mj-lt"/>
                <a:ea typeface="HGP創英角ｺﾞｼｯｸUB" pitchFamily="50" charset="-128"/>
                <a:cs typeface="+mj-cs"/>
              </a:rPr>
              <a:t>　　　　　　　　　　　　　　　　　　　　　　　　　　　　　　　　　　　　　　　　　 </a:t>
            </a:r>
            <a:r>
              <a:rPr lang="en-US" altLang="ja-JP" sz="1100" b="1" dirty="0">
                <a:effectLst/>
                <a:latin typeface="+mj-lt"/>
                <a:ea typeface="HGP創英角ｺﾞｼｯｸUB" pitchFamily="50" charset="-128"/>
                <a:cs typeface="+mj-cs"/>
              </a:rPr>
              <a:t>Led by Professor John Ino </a:t>
            </a:r>
            <a:br>
              <a:rPr lang="en-US" altLang="ja-JP" sz="1100" b="1" dirty="0">
                <a:effectLst/>
                <a:latin typeface="+mj-lt"/>
                <a:ea typeface="HGP創英角ｺﾞｼｯｸUB" pitchFamily="50" charset="-128"/>
                <a:cs typeface="+mj-cs"/>
              </a:rPr>
            </a:br>
            <a:r>
              <a:rPr lang="en-US" altLang="ja-JP" sz="1100" b="1" dirty="0">
                <a:effectLst/>
                <a:latin typeface="+mj-lt"/>
                <a:ea typeface="HGP創英角ｺﾞｼｯｸUB" pitchFamily="50" charset="-128"/>
                <a:cs typeface="+mj-cs"/>
              </a:rPr>
              <a:t>Professor Emeritus, </a:t>
            </a:r>
          </a:p>
          <a:p>
            <a:r>
              <a:rPr lang="en-US" altLang="ja-JP" sz="1100" b="1" dirty="0">
                <a:effectLst/>
                <a:latin typeface="+mj-lt"/>
                <a:ea typeface="HGP創英角ｺﾞｼｯｸUB" pitchFamily="50" charset="-128"/>
                <a:cs typeface="+mj-cs"/>
              </a:rPr>
              <a:t>University of California San Francisco</a:t>
            </a:r>
            <a:endParaRPr lang="ja-JP" altLang="en-US" sz="1100" b="1" dirty="0">
              <a:effectLst/>
              <a:latin typeface="+mj-lt"/>
            </a:endParaRPr>
          </a:p>
        </p:txBody>
      </p:sp>
      <p:pic>
        <p:nvPicPr>
          <p:cNvPr id="16" name="Picture 2" descr="Z:\UC大阪オフィス担当\イノ先生特別講義関係\フライヤー\7DYY4852.jpg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7" r="1069" b="30795"/>
          <a:stretch/>
        </p:blipFill>
        <p:spPr bwMode="auto">
          <a:xfrm>
            <a:off x="1837134" y="2866139"/>
            <a:ext cx="1123413" cy="12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円/楕円 18"/>
          <p:cNvSpPr/>
          <p:nvPr/>
        </p:nvSpPr>
        <p:spPr>
          <a:xfrm>
            <a:off x="5584947" y="1130136"/>
            <a:ext cx="1468615" cy="769990"/>
          </a:xfrm>
          <a:prstGeom prst="ellipse">
            <a:avLst/>
          </a:prstGeom>
          <a:solidFill>
            <a:srgbClr val="FF66CC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89319" tIns="44659" rIns="89319" bIns="44659" rtlCol="0" anchor="ctr"/>
          <a:lstStyle/>
          <a:p>
            <a:pPr algn="ctr"/>
            <a:r>
              <a:rPr lang="en-US" altLang="ja-JP" sz="1800" b="1" dirty="0" smtClean="0">
                <a:solidFill>
                  <a:schemeClr val="tx1"/>
                </a:solidFill>
              </a:rPr>
              <a:t>10/3</a:t>
            </a:r>
            <a:endParaRPr lang="en-US" altLang="ja-JP" sz="1800" b="1" dirty="0">
              <a:solidFill>
                <a:schemeClr val="tx1"/>
              </a:solidFill>
            </a:endParaRPr>
          </a:p>
          <a:p>
            <a:pPr algn="ctr"/>
            <a:r>
              <a:rPr lang="en-US" altLang="ja-JP" sz="1800" b="1" dirty="0">
                <a:solidFill>
                  <a:schemeClr val="tx1"/>
                </a:solidFill>
              </a:rPr>
              <a:t>Seminar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727450" y="245174"/>
            <a:ext cx="7334616" cy="644188"/>
          </a:xfrm>
          <a:prstGeom prst="rect">
            <a:avLst/>
          </a:prstGeom>
          <a:noFill/>
        </p:spPr>
        <p:txBody>
          <a:bodyPr wrap="square" lIns="89319" tIns="44659" rIns="89319" bIns="44659" rtlCol="0">
            <a:spAutoFit/>
          </a:bodyPr>
          <a:lstStyle/>
          <a:p>
            <a:r>
              <a:rPr lang="en-US" altLang="ja-JP" sz="1600" b="1" dirty="0">
                <a:effectLst/>
                <a:latin typeface="+mj-lt"/>
                <a:ea typeface="HGP創英角ｺﾞｼｯｸUB" pitchFamily="50" charset="-128"/>
                <a:cs typeface="+mj-cs"/>
              </a:rPr>
              <a:t>CASE BASED </a:t>
            </a:r>
            <a:r>
              <a:rPr lang="en-US" altLang="ja-JP" sz="1600" b="1" dirty="0" smtClean="0">
                <a:effectLst/>
                <a:latin typeface="+mj-lt"/>
                <a:ea typeface="HGP創英角ｺﾞｼｯｸUB" pitchFamily="50" charset="-128"/>
                <a:cs typeface="+mj-cs"/>
              </a:rPr>
              <a:t>CRITICAL THINKING</a:t>
            </a:r>
            <a:r>
              <a:rPr lang="ja-JP" altLang="en-US" sz="1600" b="1" dirty="0" smtClean="0">
                <a:latin typeface="+mj-lt"/>
                <a:ea typeface="HGP創英角ｺﾞｼｯｸUB" pitchFamily="50" charset="-128"/>
                <a:cs typeface="+mj-cs"/>
              </a:rPr>
              <a:t> </a:t>
            </a:r>
            <a:r>
              <a:rPr lang="en-US" altLang="ja-JP" sz="1600" b="1" dirty="0" smtClean="0">
                <a:effectLst/>
                <a:latin typeface="+mj-lt"/>
                <a:ea typeface="HGP創英角ｺﾞｼｯｸUB" pitchFamily="50" charset="-128"/>
                <a:cs typeface="+mj-cs"/>
              </a:rPr>
              <a:t>SPECIAL LECTURE </a:t>
            </a:r>
            <a:r>
              <a:rPr lang="en-US" altLang="ja-JP" b="1" dirty="0" smtClean="0">
                <a:effectLst/>
                <a:latin typeface="+mj-lt"/>
                <a:ea typeface="HGP創英角ｺﾞｼｯｸUB" pitchFamily="50" charset="-128"/>
                <a:cs typeface="+mj-cs"/>
              </a:rPr>
              <a:t>No.19 </a:t>
            </a:r>
          </a:p>
          <a:p>
            <a:r>
              <a:rPr lang="en-US" altLang="ja-JP" sz="1600" b="1" dirty="0" smtClean="0">
                <a:effectLst/>
                <a:latin typeface="+mj-lt"/>
                <a:ea typeface="HGP創英角ｺﾞｼｯｸUB" pitchFamily="50" charset="-128"/>
                <a:cs typeface="+mj-cs"/>
              </a:rPr>
              <a:t>UC OSAKA OFFICE</a:t>
            </a:r>
            <a:r>
              <a:rPr lang="ja-JP" altLang="en-US" sz="1600" b="1" dirty="0" smtClean="0">
                <a:effectLst/>
                <a:latin typeface="+mj-lt"/>
                <a:ea typeface="HGP創英角ｺﾞｼｯｸUB" pitchFamily="50" charset="-128"/>
                <a:cs typeface="+mj-cs"/>
              </a:rPr>
              <a:t>　</a:t>
            </a:r>
            <a:endParaRPr lang="en-US" altLang="ja-JP" sz="1600" b="1" dirty="0">
              <a:effectLst/>
              <a:latin typeface="+mj-lt"/>
              <a:ea typeface="HGP創英角ｺﾞｼｯｸUB" pitchFamily="50" charset="-128"/>
              <a:cs typeface="+mj-cs"/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2258622" y="8860416"/>
            <a:ext cx="4274564" cy="610565"/>
            <a:chOff x="1462814" y="10524194"/>
            <a:chExt cx="4139262" cy="622892"/>
          </a:xfrm>
        </p:grpSpPr>
        <p:sp>
          <p:nvSpPr>
            <p:cNvPr id="30" name="テキスト ボックス 29"/>
            <p:cNvSpPr txBox="1"/>
            <p:nvPr/>
          </p:nvSpPr>
          <p:spPr>
            <a:xfrm>
              <a:off x="1462814" y="10559040"/>
              <a:ext cx="3382473" cy="539017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ts val="1661"/>
                </a:lnSpc>
              </a:pPr>
              <a:r>
                <a:rPr lang="en-US" altLang="ja-JP" sz="1200" dirty="0" smtClean="0"/>
                <a:t>      UC/UCEAP</a:t>
              </a:r>
              <a:r>
                <a:rPr lang="ja-JP" altLang="en-US" sz="1200" dirty="0"/>
                <a:t>大阪オフィス</a:t>
              </a:r>
              <a:r>
                <a:rPr lang="en-US" altLang="ja-JP" sz="1200" dirty="0"/>
                <a:t>Facebook</a:t>
              </a:r>
              <a:r>
                <a:rPr lang="ja-JP" altLang="en-US" sz="1200" dirty="0" smtClean="0"/>
                <a:t>ページ     </a:t>
              </a:r>
              <a:endParaRPr lang="en-US" altLang="ja-JP" sz="1200" dirty="0"/>
            </a:p>
            <a:p>
              <a:pPr>
                <a:lnSpc>
                  <a:spcPts val="1661"/>
                </a:lnSpc>
              </a:pPr>
              <a:r>
                <a:rPr lang="en-US" altLang="ja-JP" sz="1200" dirty="0" smtClean="0"/>
                <a:t>      https</a:t>
              </a:r>
              <a:r>
                <a:rPr lang="en-US" altLang="ja-JP" sz="1200" dirty="0"/>
                <a:t>://www.facebook.com/UC.UCEAP.Osaka </a:t>
              </a:r>
              <a:r>
                <a:rPr lang="ja-JP" altLang="en-US" sz="1600" b="1" dirty="0"/>
                <a:t>　　</a:t>
              </a:r>
              <a:endParaRPr lang="en-US" altLang="ja-JP" sz="1600" b="1" dirty="0"/>
            </a:p>
          </p:txBody>
        </p:sp>
        <p:pic>
          <p:nvPicPr>
            <p:cNvPr id="31" name="Picture 2" descr="Z:\UC大阪オフィス担当\広報素材\Facebook_qrcode.png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9184" y="10524194"/>
              <a:ext cx="622892" cy="6228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32" name="直線コネクタ 31"/>
          <p:cNvCxnSpPr/>
          <p:nvPr/>
        </p:nvCxnSpPr>
        <p:spPr>
          <a:xfrm>
            <a:off x="1590327" y="9642974"/>
            <a:ext cx="54861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-3252" y="5635753"/>
            <a:ext cx="7593033" cy="432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21000">
                <a:schemeClr val="tx1"/>
              </a:gs>
              <a:gs pos="44000">
                <a:srgbClr val="FF0000"/>
              </a:gs>
              <a:gs pos="75000">
                <a:srgbClr val="FFFF00"/>
              </a:gs>
              <a:gs pos="93000">
                <a:srgbClr val="00B05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54" tIns="49778" rIns="99554" bIns="49778" rtlCol="0" anchor="ctr"/>
          <a:lstStyle/>
          <a:p>
            <a:pPr algn="ctr"/>
            <a:r>
              <a:rPr lang="ja-JP" altLang="en-US" sz="2600" b="1" dirty="0"/>
              <a:t>　　　　　</a:t>
            </a:r>
            <a:r>
              <a:rPr lang="en-US" altLang="ja-JP" sz="2400" b="1" dirty="0"/>
              <a:t> Monday, </a:t>
            </a:r>
            <a:r>
              <a:rPr lang="en-US" altLang="ja-JP" sz="2400" b="1" dirty="0" smtClean="0"/>
              <a:t>October 3</a:t>
            </a:r>
            <a:r>
              <a:rPr lang="ja-JP" altLang="en-US" sz="2400" b="1" dirty="0"/>
              <a:t>　</a:t>
            </a:r>
            <a:r>
              <a:rPr lang="en-US" altLang="ja-JP" sz="2400" b="1" dirty="0"/>
              <a:t>1</a:t>
            </a:r>
            <a:r>
              <a:rPr lang="ja-JP" altLang="en-US" sz="2400" b="1" dirty="0"/>
              <a:t>：</a:t>
            </a:r>
            <a:r>
              <a:rPr lang="en-US" altLang="ja-JP" sz="2400" b="1" dirty="0"/>
              <a:t>30pm</a:t>
            </a:r>
            <a:r>
              <a:rPr lang="ja-JP" altLang="en-US" sz="2400" b="1" dirty="0"/>
              <a:t>～</a:t>
            </a:r>
            <a:r>
              <a:rPr lang="en-US" altLang="ja-JP" sz="2400" b="1" dirty="0"/>
              <a:t>4:40pm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1782608" y="6163186"/>
            <a:ext cx="5942787" cy="2967901"/>
          </a:xfrm>
          <a:prstGeom prst="rect">
            <a:avLst/>
          </a:prstGeom>
        </p:spPr>
        <p:txBody>
          <a:bodyPr wrap="square" lIns="89319" tIns="44659" rIns="89319" bIns="44659">
            <a:spAutoFit/>
          </a:bodyPr>
          <a:lstStyle/>
          <a:p>
            <a:pPr lvl="0"/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Where:    7F Lecture Room, Interdisciplinary Research Building</a:t>
            </a:r>
          </a:p>
          <a:p>
            <a:pPr lvl="0"/>
            <a:r>
              <a:rPr lang="ja-JP" altLang="en-US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　　　　　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Toyonaka Campus</a:t>
            </a:r>
          </a:p>
          <a:p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Open to:  All Osaka University students</a:t>
            </a:r>
          </a:p>
          <a:p>
            <a:pPr lvl="0"/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Contact:   UC Osaka Office for any enquiries  </a:t>
            </a:r>
          </a:p>
          <a:p>
            <a:pPr lvl="0"/>
            <a:r>
              <a:rPr lang="ja-JP" altLang="en-US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　　　　　　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Tel: 06-6850-6785</a:t>
            </a:r>
          </a:p>
          <a:p>
            <a:pPr lvl="0"/>
            <a:r>
              <a:rPr lang="ja-JP" altLang="en-US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　　　　　　 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Email: kyosui-gakusei-uceap@office.osaka-u.ac.jp </a:t>
            </a:r>
          </a:p>
          <a:p>
            <a:pPr lvl="0">
              <a:lnSpc>
                <a:spcPct val="150000"/>
              </a:lnSpc>
            </a:pP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Entry:        </a:t>
            </a:r>
            <a:r>
              <a:rPr lang="en-US" altLang="ja-JP" sz="14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Online booking essential 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(first come, first served).</a:t>
            </a:r>
            <a:r>
              <a:rPr lang="en-US" altLang="ja-JP" sz="1400" b="1" i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/>
            <a:r>
              <a:rPr lang="ja-JP" altLang="en-US" sz="1400" b="1" i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　</a:t>
            </a:r>
            <a:r>
              <a:rPr lang="ja-JP" altLang="en-US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　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</a:t>
            </a:r>
            <a:r>
              <a:rPr lang="en-US" altLang="ja-JP" sz="1400" b="1" u="sng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Online booking is available here</a:t>
            </a:r>
            <a:r>
              <a:rPr lang="en-US" altLang="ja-JP" sz="1400" b="1" dirty="0">
                <a:solidFill>
                  <a:srgbClr val="008000"/>
                </a:solidFill>
              </a:rPr>
              <a:t>: http://osku.jp/r029</a:t>
            </a:r>
          </a:p>
          <a:p>
            <a:pPr lvl="0"/>
            <a:r>
              <a:rPr lang="en-US" altLang="ja-JP" sz="14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Deadline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ja-JP" sz="14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Friday </a:t>
            </a:r>
            <a:r>
              <a:rPr lang="en-US" altLang="ja-JP" sz="14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  </a:t>
            </a:r>
            <a:r>
              <a:rPr lang="en-US" altLang="ja-JP" sz="14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September, </a:t>
            </a:r>
            <a:r>
              <a:rPr lang="en-US" altLang="ja-JP" sz="14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12:00 noon</a:t>
            </a:r>
            <a:endParaRPr lang="en-US" altLang="ja-JP" sz="14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ja-JP" altLang="en-US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　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Materials for the seminar can be found here:     </a:t>
            </a:r>
          </a:p>
          <a:p>
            <a:pPr lvl="0"/>
            <a:r>
              <a:rPr lang="ja-JP" altLang="en-US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　</a:t>
            </a:r>
            <a:r>
              <a:rPr lang="en-US" altLang="ja-JP" sz="1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</a:t>
            </a:r>
            <a:r>
              <a:rPr lang="en-US" altLang="ja-JP" sz="1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altLang="ja-JP" sz="1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http://www.inosensei.com/osakauniversitygraduate/index.html</a:t>
            </a:r>
            <a:r>
              <a:rPr lang="en-US" altLang="ja-JP" sz="1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</a:p>
          <a:p>
            <a:pPr lvl="0"/>
            <a:r>
              <a:rPr lang="en-US" altLang="ja-JP" sz="1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</a:t>
            </a:r>
            <a:r>
              <a:rPr lang="ja-JP" altLang="en-US" sz="1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　</a:t>
            </a:r>
            <a:endParaRPr lang="en-US" altLang="ja-JP" sz="1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ja-JP" altLang="en-US" sz="1400" dirty="0">
                <a:latin typeface="+mj-ea"/>
              </a:rPr>
              <a:t>　　　　　　　　　　　　　</a:t>
            </a:r>
            <a:r>
              <a:rPr lang="en-US" altLang="ja-JP" sz="1400" dirty="0">
                <a:latin typeface="+mj-ea"/>
              </a:rPr>
              <a:t>    	</a:t>
            </a:r>
            <a:endParaRPr lang="en-US" altLang="ja-JP" sz="1200" dirty="0">
              <a:latin typeface="+mj-ea"/>
            </a:endParaRPr>
          </a:p>
        </p:txBody>
      </p:sp>
      <p:pic>
        <p:nvPicPr>
          <p:cNvPr id="9" name="Picture 1"/>
          <p:cNvPicPr>
            <a:picLocks noGrp="1" noChangeAspect="1"/>
          </p:cNvPicPr>
          <p:nvPr isPhoto="1"/>
        </p:nvPicPr>
        <p:blipFill rotWithShape="1">
          <a:blip r:embed="rId1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8" r="28938"/>
          <a:stretch/>
        </p:blipFill>
        <p:spPr>
          <a:xfrm>
            <a:off x="-7499" y="7784689"/>
            <a:ext cx="1102771" cy="1071547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正方形/長方形 16"/>
          <p:cNvSpPr/>
          <p:nvPr/>
        </p:nvSpPr>
        <p:spPr>
          <a:xfrm>
            <a:off x="1055556" y="0"/>
            <a:ext cx="324000" cy="10692000"/>
          </a:xfrm>
          <a:prstGeom prst="rect">
            <a:avLst/>
          </a:prstGeom>
          <a:solidFill>
            <a:srgbClr val="FF66CC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9319" tIns="44659" rIns="89319" bIns="44659" spcCol="0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1055556" y="-6172"/>
            <a:ext cx="324000" cy="1069200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21000">
                <a:schemeClr val="tx1"/>
              </a:gs>
              <a:gs pos="44000">
                <a:srgbClr val="FF0000"/>
              </a:gs>
              <a:gs pos="67000">
                <a:srgbClr val="FFFF00"/>
              </a:gs>
              <a:gs pos="87000">
                <a:srgbClr val="00B050"/>
              </a:gs>
            </a:gsLst>
            <a:lin ang="5400000" scaled="1"/>
          </a:gra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9319" tIns="44659" rIns="89319" bIns="44659" spcCol="0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 rot="16200000">
            <a:off x="-4380031" y="5045755"/>
            <a:ext cx="11160000" cy="436439"/>
          </a:xfrm>
          <a:prstGeom prst="rect">
            <a:avLst/>
          </a:prstGeom>
        </p:spPr>
        <p:txBody>
          <a:bodyPr wrap="square" lIns="89319" tIns="44659" rIns="89319" bIns="44659">
            <a:spAutoFit/>
          </a:bodyPr>
          <a:lstStyle/>
          <a:p>
            <a:pPr algn="ctr">
              <a:lnSpc>
                <a:spcPts val="2735"/>
              </a:lnSpc>
            </a:pPr>
            <a:r>
              <a:rPr lang="en-US" altLang="ja-JP" sz="1400" b="1" dirty="0" smtClean="0">
                <a:solidFill>
                  <a:schemeClr val="bg1"/>
                </a:solidFill>
                <a:effectLst/>
                <a:ea typeface="HGP創英角ｺﾞｼｯｸUB" pitchFamily="50" charset="-128"/>
              </a:rPr>
              <a:t>UC OSAKA OFFICE </a:t>
            </a:r>
            <a:r>
              <a:rPr lang="ja-JP" altLang="en-US" sz="1400" b="1" dirty="0" smtClean="0">
                <a:solidFill>
                  <a:schemeClr val="bg1"/>
                </a:solidFill>
                <a:effectLst/>
                <a:ea typeface="HGP創英角ｺﾞｼｯｸUB" pitchFamily="50" charset="-128"/>
              </a:rPr>
              <a:t>★ </a:t>
            </a:r>
            <a:r>
              <a:rPr lang="en-US" altLang="ja-JP" sz="1400" b="1" dirty="0" smtClean="0">
                <a:solidFill>
                  <a:schemeClr val="bg1"/>
                </a:solidFill>
                <a:ea typeface="HGP創英角ｺﾞｼｯｸUB" pitchFamily="50" charset="-128"/>
              </a:rPr>
              <a:t>UNIVERSITY OF CALIFORNIA OSAKA OFFICE </a:t>
            </a:r>
            <a:r>
              <a:rPr lang="ja-JP" altLang="en-US" sz="1400" b="1" dirty="0" smtClean="0">
                <a:solidFill>
                  <a:schemeClr val="bg1"/>
                </a:solidFill>
                <a:ea typeface="HGP創英角ｺﾞｼｯｸUB" pitchFamily="50" charset="-128"/>
              </a:rPr>
              <a:t>★ </a:t>
            </a:r>
            <a:r>
              <a:rPr lang="en-US" altLang="ja-JP" sz="1400" b="1" dirty="0" smtClean="0">
                <a:solidFill>
                  <a:schemeClr val="bg1"/>
                </a:solidFill>
                <a:ea typeface="HGP創英角ｺﾞｼｯｸUB" pitchFamily="50" charset="-128"/>
              </a:rPr>
              <a:t>UC</a:t>
            </a:r>
            <a:r>
              <a:rPr lang="ja-JP" altLang="en-US" sz="1400" b="1" dirty="0" smtClean="0">
                <a:solidFill>
                  <a:schemeClr val="bg1"/>
                </a:solidFill>
                <a:ea typeface="HGP創英角ｺﾞｼｯｸUB" pitchFamily="50" charset="-128"/>
              </a:rPr>
              <a:t> </a:t>
            </a:r>
            <a:r>
              <a:rPr lang="en-US" altLang="ja-JP" sz="1400" b="1" dirty="0" smtClean="0">
                <a:solidFill>
                  <a:schemeClr val="bg1"/>
                </a:solidFill>
                <a:ea typeface="HGP創英角ｺﾞｼｯｸUB" pitchFamily="50" charset="-128"/>
              </a:rPr>
              <a:t> OSAKA OFFICE </a:t>
            </a:r>
            <a:r>
              <a:rPr lang="ja-JP" altLang="en-US" sz="1400" b="1" dirty="0" smtClean="0">
                <a:solidFill>
                  <a:schemeClr val="bg1"/>
                </a:solidFill>
                <a:ea typeface="HGP創英角ｺﾞｼｯｸUB" pitchFamily="50" charset="-128"/>
              </a:rPr>
              <a:t>★ </a:t>
            </a:r>
            <a:r>
              <a:rPr lang="en-US" altLang="ja-JP" sz="1400" b="1" dirty="0" smtClean="0">
                <a:solidFill>
                  <a:schemeClr val="bg1"/>
                </a:solidFill>
                <a:ea typeface="HGP創英角ｺﾞｼｯｸUB" pitchFamily="50" charset="-128"/>
              </a:rPr>
              <a:t>UNIVERSITY OF CALIFORNIA OSAKA OFFICE </a:t>
            </a:r>
            <a:r>
              <a:rPr lang="ja-JP" altLang="en-US" sz="1400" b="1" dirty="0" smtClean="0">
                <a:solidFill>
                  <a:schemeClr val="bg1"/>
                </a:solidFill>
                <a:ea typeface="HGP創英角ｺﾞｼｯｸUB" pitchFamily="50" charset="-128"/>
              </a:rPr>
              <a:t>★</a:t>
            </a:r>
            <a:endParaRPr lang="ja-JP" altLang="en-US" sz="1400" b="1" dirty="0">
              <a:solidFill>
                <a:schemeClr val="bg1"/>
              </a:solidFill>
            </a:endParaRPr>
          </a:p>
        </p:txBody>
      </p:sp>
      <p:pic>
        <p:nvPicPr>
          <p:cNvPr id="59" name="図 58"/>
          <p:cNvPicPr>
            <a:picLocks noChangeAspect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710" t="1035" b="-1035"/>
          <a:stretch/>
        </p:blipFill>
        <p:spPr>
          <a:xfrm>
            <a:off x="5757773" y="3726400"/>
            <a:ext cx="1075375" cy="799477"/>
          </a:xfrm>
          <a:prstGeom prst="rect">
            <a:avLst/>
          </a:prstGeom>
        </p:spPr>
      </p:pic>
      <p:pic>
        <p:nvPicPr>
          <p:cNvPr id="58" name="図 57"/>
          <p:cNvPicPr>
            <a:picLocks noChangeAspect="1"/>
          </p:cNvPicPr>
          <p:nvPr/>
        </p:nvPicPr>
        <p:blipFill>
          <a:blip r:embed="rId18" cstate="print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0155" y="4212799"/>
            <a:ext cx="1048479" cy="7928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0" name="メモ 59"/>
          <p:cNvSpPr/>
          <p:nvPr/>
        </p:nvSpPr>
        <p:spPr>
          <a:xfrm>
            <a:off x="1832295" y="4278522"/>
            <a:ext cx="2864861" cy="1136291"/>
          </a:xfrm>
          <a:prstGeom prst="foldedCorner">
            <a:avLst/>
          </a:prstGeom>
          <a:solidFill>
            <a:srgbClr val="FFF3FB"/>
          </a:solidFill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/>
          <p:cNvSpPr/>
          <p:nvPr/>
        </p:nvSpPr>
        <p:spPr>
          <a:xfrm>
            <a:off x="6163849" y="4496439"/>
            <a:ext cx="211627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900" b="1" dirty="0" smtClean="0"/>
              <a:t>seminar</a:t>
            </a:r>
            <a:endParaRPr lang="ja-JP" altLang="en-US" sz="900" b="1" dirty="0"/>
          </a:p>
        </p:txBody>
      </p:sp>
      <p:sp>
        <p:nvSpPr>
          <p:cNvPr id="64" name="正方形/長方形 63"/>
          <p:cNvSpPr/>
          <p:nvPr/>
        </p:nvSpPr>
        <p:spPr>
          <a:xfrm>
            <a:off x="1727450" y="1065785"/>
            <a:ext cx="2984035" cy="396941"/>
          </a:xfrm>
          <a:prstGeom prst="rect">
            <a:avLst/>
          </a:prstGeom>
        </p:spPr>
        <p:txBody>
          <a:bodyPr wrap="none" lIns="89319" tIns="44659" rIns="89319" bIns="44659">
            <a:spAutoFit/>
          </a:bodyPr>
          <a:lstStyle/>
          <a:p>
            <a:pPr>
              <a:lnSpc>
                <a:spcPts val="2735"/>
              </a:lnSpc>
            </a:pPr>
            <a:r>
              <a:rPr lang="en-US" altLang="ja-JP" sz="1600" b="1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ritannic Bold" panose="020B0903060703020204" pitchFamily="34" charset="0"/>
                <a:ea typeface="HGP創英角ｺﾞｼｯｸUB" panose="020B0900000000000000" pitchFamily="50" charset="-128"/>
                <a:cs typeface="Calibri" panose="020F0502020204030204" pitchFamily="34" charset="0"/>
              </a:rPr>
              <a:t>This Month’s Discussion Topic</a:t>
            </a:r>
            <a:r>
              <a:rPr lang="en-US" altLang="ja-JP" sz="1600" b="1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ritannic Bold" panose="020B0903060703020204" pitchFamily="34" charset="0"/>
                <a:ea typeface="HGP創英角ｺﾞｼｯｸUB" panose="020B0900000000000000" pitchFamily="50" charset="-128"/>
              </a:rPr>
              <a:t>:</a:t>
            </a:r>
            <a:endParaRPr lang="ja-JP" altLang="en-US" sz="1600" b="1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Britannic Bold" panose="020B0903060703020204" pitchFamily="34" charset="0"/>
              <a:ea typeface="HGP創英角ｺﾞｼｯｸUB" panose="020B0900000000000000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2069776" y="9723185"/>
            <a:ext cx="503073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800" b="1" dirty="0"/>
              <a:t>UC Osaka Office Special </a:t>
            </a:r>
            <a:r>
              <a:rPr lang="en-US" altLang="ja-JP" sz="800" b="1" dirty="0" smtClean="0"/>
              <a:t>Lecture</a:t>
            </a:r>
            <a:r>
              <a:rPr lang="ja-JP" altLang="en-US" sz="800" b="1" dirty="0" smtClean="0"/>
              <a:t>：</a:t>
            </a:r>
            <a:r>
              <a:rPr lang="en-US" altLang="ja-JP" sz="700" dirty="0" smtClean="0"/>
              <a:t>This </a:t>
            </a:r>
            <a:r>
              <a:rPr lang="en-US" altLang="ja-JP" sz="700" dirty="0"/>
              <a:t>special English lecture series is being conducted in an interactive seminar-style, based on group discussions </a:t>
            </a:r>
            <a:r>
              <a:rPr lang="en-US" altLang="ja-JP" sz="700" dirty="0" smtClean="0"/>
              <a:t>about </a:t>
            </a:r>
            <a:r>
              <a:rPr lang="en-US" altLang="ja-JP" sz="700" dirty="0"/>
              <a:t>familiar topics. Participants consider things from multiple viewpoints, critically and pleasantly, through stakeholder analysis in order to develop </a:t>
            </a:r>
            <a:r>
              <a:rPr lang="en-US" altLang="ja-JP" sz="700" dirty="0" smtClean="0"/>
              <a:t>logical </a:t>
            </a:r>
            <a:r>
              <a:rPr lang="en-US" altLang="ja-JP" sz="700" dirty="0"/>
              <a:t>thinking ability and communication skills.</a:t>
            </a:r>
            <a:endParaRPr lang="ja-JP" altLang="en-US" sz="700" b="1" dirty="0"/>
          </a:p>
        </p:txBody>
      </p:sp>
      <p:pic>
        <p:nvPicPr>
          <p:cNvPr id="66" name="図 65"/>
          <p:cNvPicPr>
            <a:picLocks noChangeAspect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632" y="9657488"/>
            <a:ext cx="671654" cy="671654"/>
          </a:xfrm>
          <a:prstGeom prst="rect">
            <a:avLst/>
          </a:prstGeom>
        </p:spPr>
      </p:pic>
      <p:sp>
        <p:nvSpPr>
          <p:cNvPr id="67" name="正方形/長方形 66"/>
          <p:cNvSpPr/>
          <p:nvPr/>
        </p:nvSpPr>
        <p:spPr>
          <a:xfrm>
            <a:off x="2073734" y="10046377"/>
            <a:ext cx="413419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00" b="1" dirty="0">
                <a:solidFill>
                  <a:srgbClr val="FF0066"/>
                </a:solidFill>
                <a:latin typeface="+mj-ea"/>
                <a:cs typeface="ＭＳ Ｐゴシック"/>
              </a:rPr>
              <a:t>Is this your first </a:t>
            </a:r>
            <a:r>
              <a:rPr lang="en-US" altLang="ja-JP" sz="1000" b="1" dirty="0" smtClean="0">
                <a:solidFill>
                  <a:srgbClr val="FF0066"/>
                </a:solidFill>
                <a:latin typeface="+mj-ea"/>
                <a:cs typeface="ＭＳ Ｐゴシック"/>
              </a:rPr>
              <a:t>time to join the </a:t>
            </a:r>
            <a:r>
              <a:rPr lang="en-US" altLang="ja-JP" sz="1000" b="1" dirty="0">
                <a:solidFill>
                  <a:srgbClr val="FF0066"/>
                </a:solidFill>
                <a:latin typeface="+mj-ea"/>
                <a:cs typeface="ＭＳ Ｐゴシック"/>
              </a:rPr>
              <a:t>lecture? </a:t>
            </a:r>
            <a:r>
              <a:rPr lang="en-US" altLang="ja-JP" sz="1000" b="1" dirty="0" smtClean="0">
                <a:solidFill>
                  <a:srgbClr val="FF0066"/>
                </a:solidFill>
                <a:latin typeface="+mj-ea"/>
                <a:cs typeface="ＭＳ Ｐゴシック"/>
              </a:rPr>
              <a:t>Don’t worry! You </a:t>
            </a:r>
            <a:r>
              <a:rPr lang="en-US" altLang="ja-JP" sz="1000" b="1" dirty="0">
                <a:solidFill>
                  <a:srgbClr val="FF0066"/>
                </a:solidFill>
                <a:latin typeface="+mj-ea"/>
                <a:cs typeface="ＭＳ Ｐゴシック"/>
              </a:rPr>
              <a:t>are </a:t>
            </a:r>
            <a:r>
              <a:rPr lang="en-US" altLang="ja-JP" sz="1000" b="1" dirty="0" smtClean="0">
                <a:solidFill>
                  <a:srgbClr val="FF0066"/>
                </a:solidFill>
                <a:latin typeface="+mj-ea"/>
                <a:cs typeface="ＭＳ Ｐゴシック"/>
              </a:rPr>
              <a:t>welcomed! </a:t>
            </a:r>
            <a:endParaRPr lang="en-US" altLang="ja-JP" sz="1000" b="1" dirty="0">
              <a:solidFill>
                <a:srgbClr val="FF0066"/>
              </a:solidFill>
              <a:latin typeface="+mj-ea"/>
              <a:cs typeface="ＭＳ Ｐゴシック"/>
            </a:endParaRPr>
          </a:p>
        </p:txBody>
      </p:sp>
      <p:sp>
        <p:nvSpPr>
          <p:cNvPr id="63" name="正方形/長方形 62"/>
          <p:cNvSpPr/>
          <p:nvPr/>
        </p:nvSpPr>
        <p:spPr>
          <a:xfrm flipH="1">
            <a:off x="1905381" y="4319727"/>
            <a:ext cx="2841741" cy="118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900" dirty="0" smtClean="0">
                <a:latin typeface="Bookman Old Style" panose="02050604050505020204" pitchFamily="18" charset="0"/>
                <a:ea typeface="HG丸ｺﾞｼｯｸM-PRO" panose="020F0600000000000000" pitchFamily="50" charset="-128"/>
              </a:rPr>
              <a:t>The Olympic Games was held this summer in Rio de Janeiro. Relating to the Olympics, this</a:t>
            </a:r>
            <a:r>
              <a:rPr lang="ja-JP" altLang="en-US" sz="900" dirty="0" smtClean="0">
                <a:latin typeface="Bookman Old Style" panose="02050604050505020204" pitchFamily="18" charset="0"/>
                <a:ea typeface="HG丸ｺﾞｼｯｸM-PRO" panose="020F0600000000000000" pitchFamily="50" charset="-128"/>
              </a:rPr>
              <a:t> </a:t>
            </a:r>
            <a:r>
              <a:rPr lang="en-US" altLang="ja-JP" sz="900" dirty="0" smtClean="0">
                <a:latin typeface="Bookman Old Style" panose="02050604050505020204" pitchFamily="18" charset="0"/>
                <a:ea typeface="HG丸ｺﾞｼｯｸM-PRO" panose="020F0600000000000000" pitchFamily="50" charset="-128"/>
              </a:rPr>
              <a:t>month’s</a:t>
            </a:r>
            <a:r>
              <a:rPr lang="ja-JP" altLang="en-US" sz="900" dirty="0" smtClean="0">
                <a:latin typeface="Bookman Old Style" panose="02050604050505020204" pitchFamily="18" charset="0"/>
                <a:ea typeface="HG丸ｺﾞｼｯｸM-PRO" panose="020F0600000000000000" pitchFamily="50" charset="-128"/>
              </a:rPr>
              <a:t> </a:t>
            </a:r>
            <a:r>
              <a:rPr lang="en-US" altLang="ja-JP" sz="900" dirty="0" smtClean="0">
                <a:latin typeface="Bookman Old Style" panose="02050604050505020204" pitchFamily="18" charset="0"/>
                <a:ea typeface="HG丸ｺﾞｼｯｸM-PRO" panose="020F0600000000000000" pitchFamily="50" charset="-128"/>
              </a:rPr>
              <a:t>seminar</a:t>
            </a:r>
            <a:r>
              <a:rPr lang="ja-JP" altLang="en-US" sz="900" dirty="0" smtClean="0">
                <a:latin typeface="Bookman Old Style" panose="02050604050505020204" pitchFamily="18" charset="0"/>
                <a:ea typeface="HG丸ｺﾞｼｯｸM-PRO" panose="020F0600000000000000" pitchFamily="50" charset="-128"/>
              </a:rPr>
              <a:t> </a:t>
            </a:r>
            <a:r>
              <a:rPr lang="en-US" altLang="ja-JP" sz="900" dirty="0" smtClean="0">
                <a:latin typeface="Bookman Old Style" panose="02050604050505020204" pitchFamily="18" charset="0"/>
                <a:ea typeface="HG丸ｺﾞｼｯｸM-PRO" panose="020F0600000000000000" pitchFamily="50" charset="-128"/>
              </a:rPr>
              <a:t>will</a:t>
            </a:r>
            <a:r>
              <a:rPr lang="ja-JP" altLang="en-US" sz="900" dirty="0">
                <a:latin typeface="Bookman Old Style" panose="02050604050505020204" pitchFamily="18" charset="0"/>
                <a:ea typeface="HG丸ｺﾞｼｯｸM-PRO" panose="020F0600000000000000" pitchFamily="50" charset="-128"/>
              </a:rPr>
              <a:t> </a:t>
            </a:r>
            <a:r>
              <a:rPr lang="en-US" altLang="ja-JP" sz="900" dirty="0" smtClean="0">
                <a:latin typeface="Bookman Old Style" panose="02050604050505020204" pitchFamily="18" charset="0"/>
                <a:ea typeface="HG丸ｺﾞｼｯｸM-PRO" panose="020F0600000000000000" pitchFamily="50" charset="-128"/>
              </a:rPr>
              <a:t>discuss the </a:t>
            </a:r>
            <a:r>
              <a:rPr lang="en-US" altLang="ja-JP" sz="900" dirty="0">
                <a:latin typeface="Bookman Old Style" panose="02050604050505020204" pitchFamily="18" charset="0"/>
                <a:ea typeface="HG丸ｺﾞｼｯｸM-PRO" panose="020F0600000000000000" pitchFamily="50" charset="-128"/>
              </a:rPr>
              <a:t>various matters </a:t>
            </a:r>
            <a:r>
              <a:rPr lang="en-US" altLang="ja-JP" sz="900" dirty="0" smtClean="0">
                <a:latin typeface="Bookman Old Style" panose="02050604050505020204" pitchFamily="18" charset="0"/>
                <a:ea typeface="HG丸ｺﾞｼｯｸM-PRO" panose="020F0600000000000000" pitchFamily="50" charset="-128"/>
              </a:rPr>
              <a:t>critically such </a:t>
            </a:r>
            <a:r>
              <a:rPr lang="en-US" altLang="ja-JP" sz="900" dirty="0">
                <a:latin typeface="Bookman Old Style" panose="02050604050505020204" pitchFamily="18" charset="0"/>
                <a:ea typeface="HG丸ｺﾞｼｯｸM-PRO" panose="020F0600000000000000" pitchFamily="50" charset="-128"/>
              </a:rPr>
              <a:t>as </a:t>
            </a:r>
            <a:r>
              <a:rPr lang="en-US" altLang="ja-JP" sz="900" dirty="0" smtClean="0">
                <a:latin typeface="Bookman Old Style" panose="02050604050505020204" pitchFamily="18" charset="0"/>
                <a:ea typeface="HG丸ｺﾞｼｯｸM-PRO" panose="020F0600000000000000" pitchFamily="50" charset="-128"/>
              </a:rPr>
              <a:t>revealed doping issues, what </a:t>
            </a:r>
            <a:r>
              <a:rPr lang="en-US" altLang="ja-JP" sz="900" dirty="0">
                <a:latin typeface="Bookman Old Style" panose="02050604050505020204" pitchFamily="18" charset="0"/>
                <a:ea typeface="HG丸ｺﾞｼｯｸM-PRO" panose="020F0600000000000000" pitchFamily="50" charset="-128"/>
              </a:rPr>
              <a:t>doping is, </a:t>
            </a:r>
            <a:r>
              <a:rPr lang="en-US" altLang="ja-JP" sz="900" dirty="0" smtClean="0">
                <a:latin typeface="Bookman Old Style" panose="02050604050505020204" pitchFamily="18" charset="0"/>
                <a:ea typeface="HG丸ｺﾞｼｯｸM-PRO" panose="020F0600000000000000" pitchFamily="50" charset="-128"/>
              </a:rPr>
              <a:t>the fairness of the decision made to Russian athletes, and so on. Please join us! </a:t>
            </a:r>
            <a:endParaRPr lang="en-US" altLang="ja-JP" sz="900" dirty="0">
              <a:latin typeface="Bookman Old Style" panose="02050604050505020204" pitchFamily="18" charset="0"/>
              <a:ea typeface="HG丸ｺﾞｼｯｸM-PRO" panose="020F0600000000000000" pitchFamily="50" charset="-128"/>
            </a:endParaRPr>
          </a:p>
          <a:p>
            <a:r>
              <a:rPr lang="en-US" altLang="ja-JP" sz="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endParaRPr lang="ja-JP" altLang="en-US" sz="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763" y="7621437"/>
            <a:ext cx="460935" cy="460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405476"/>
      </p:ext>
    </p:extLst>
  </p:cSld>
  <p:clrMapOvr>
    <a:masterClrMapping/>
  </p:clrMapOvr>
</p:sld>
</file>

<file path=ppt/theme/theme1.xml><?xml version="1.0" encoding="utf-8"?>
<a:theme xmlns:a="http://schemas.openxmlformats.org/drawingml/2006/main" name="FLYER_MAY21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CAC9C89-FEDC-41A2-8865-7C49606994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FLYER_MAY21</Template>
  <TotalTime>0</TotalTime>
  <Words>195</Words>
  <Application>Microsoft Office PowerPoint</Application>
  <PresentationFormat>ユーザー設定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HG丸ｺﾞｼｯｸM-PRO</vt:lpstr>
      <vt:lpstr>ＭＳ Ｐゴシック</vt:lpstr>
      <vt:lpstr>Arial</vt:lpstr>
      <vt:lpstr>Bookman Old Style</vt:lpstr>
      <vt:lpstr>Britannic Bold</vt:lpstr>
      <vt:lpstr>Calibri</vt:lpstr>
      <vt:lpstr>FLYER_MAY21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2015-07-02T05:30:15Z</dcterms:created>
  <dcterms:modified xsi:type="dcterms:W3CDTF">2016-09-16T06:57:24Z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TC102862799990</vt:lpwstr>
  </property>
</Properties>
</file>