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4"/>
  </p:notesMasterIdLst>
  <p:sldIdLst>
    <p:sldId id="256" r:id="rId3"/>
  </p:sldIdLst>
  <p:sldSz cx="7777163" cy="10909300"/>
  <p:notesSz cx="6807200" cy="9939338"/>
  <p:defaultTextStyle>
    <a:defPPr>
      <a:defRPr lang="ja-JP"/>
    </a:defPPr>
    <a:lvl1pPr marL="0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9595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19190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28785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38380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47976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57571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67166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76761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68C4"/>
    <a:srgbClr val="FF00FF"/>
    <a:srgbClr val="008000"/>
    <a:srgbClr val="FF33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9885" autoAdjust="0"/>
  </p:normalViewPr>
  <p:slideViewPr>
    <p:cSldViewPr snapToGrid="0" snapToObjects="1">
      <p:cViewPr>
        <p:scale>
          <a:sx n="91" d="100"/>
          <a:sy n="91" d="100"/>
        </p:scale>
        <p:origin x="-2622" y="1080"/>
      </p:cViewPr>
      <p:guideLst>
        <p:guide orient="horz" pos="3436"/>
        <p:guide pos="24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BF9C92B6-F11C-41C9-8BCF-244124D64897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74863" y="744538"/>
            <a:ext cx="26574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550" tIns="45775" rIns="91550" bIns="4577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6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39" y="9440646"/>
            <a:ext cx="2949786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112AF161-D8AF-4E43-99BE-60923BD69E8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6252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509595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1019190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528785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2038380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547976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3057571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567166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4076761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074863" y="744538"/>
            <a:ext cx="2657475" cy="3727450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AF161-D8AF-4E43-99BE-60923BD69E88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83287" y="3388956"/>
            <a:ext cx="6610589" cy="2338428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66575" y="6181937"/>
            <a:ext cx="5444014" cy="278793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9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7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7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7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6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228832" y="631326"/>
            <a:ext cx="1312397" cy="13444702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91644" y="631326"/>
            <a:ext cx="3807570" cy="1344470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4342" y="7010236"/>
            <a:ext cx="6610589" cy="2166709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14342" y="4623828"/>
            <a:ext cx="6610589" cy="238640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5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91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7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83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9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75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71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67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91644" y="3676840"/>
            <a:ext cx="2559983" cy="1039918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981246" y="3676840"/>
            <a:ext cx="2559983" cy="1039918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8858" y="436877"/>
            <a:ext cx="6999447" cy="1818217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8859" y="2441967"/>
            <a:ext cx="3436264" cy="101769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595" indent="0">
              <a:buNone/>
              <a:defRPr sz="2200" b="1"/>
            </a:lvl2pPr>
            <a:lvl3pPr marL="1019190" indent="0">
              <a:buNone/>
              <a:defRPr sz="2000" b="1"/>
            </a:lvl3pPr>
            <a:lvl4pPr marL="1528785" indent="0">
              <a:buNone/>
              <a:defRPr sz="1800" b="1"/>
            </a:lvl4pPr>
            <a:lvl5pPr marL="2038380" indent="0">
              <a:buNone/>
              <a:defRPr sz="1800" b="1"/>
            </a:lvl5pPr>
            <a:lvl6pPr marL="2547976" indent="0">
              <a:buNone/>
              <a:defRPr sz="1800" b="1"/>
            </a:lvl6pPr>
            <a:lvl7pPr marL="3057571" indent="0">
              <a:buNone/>
              <a:defRPr sz="1800" b="1"/>
            </a:lvl7pPr>
            <a:lvl8pPr marL="3567166" indent="0">
              <a:buNone/>
              <a:defRPr sz="1800" b="1"/>
            </a:lvl8pPr>
            <a:lvl9pPr marL="4076761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8859" y="3459662"/>
            <a:ext cx="3436264" cy="628547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950692" y="2441967"/>
            <a:ext cx="3437614" cy="101769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595" indent="0">
              <a:buNone/>
              <a:defRPr sz="2200" b="1"/>
            </a:lvl2pPr>
            <a:lvl3pPr marL="1019190" indent="0">
              <a:buNone/>
              <a:defRPr sz="2000" b="1"/>
            </a:lvl3pPr>
            <a:lvl4pPr marL="1528785" indent="0">
              <a:buNone/>
              <a:defRPr sz="1800" b="1"/>
            </a:lvl4pPr>
            <a:lvl5pPr marL="2038380" indent="0">
              <a:buNone/>
              <a:defRPr sz="1800" b="1"/>
            </a:lvl5pPr>
            <a:lvl6pPr marL="2547976" indent="0">
              <a:buNone/>
              <a:defRPr sz="1800" b="1"/>
            </a:lvl6pPr>
            <a:lvl7pPr marL="3057571" indent="0">
              <a:buNone/>
              <a:defRPr sz="1800" b="1"/>
            </a:lvl7pPr>
            <a:lvl8pPr marL="3567166" indent="0">
              <a:buNone/>
              <a:defRPr sz="1800" b="1"/>
            </a:lvl8pPr>
            <a:lvl9pPr marL="4076761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950692" y="3459662"/>
            <a:ext cx="3437614" cy="628547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8859" y="434352"/>
            <a:ext cx="2558633" cy="184852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040655" y="434353"/>
            <a:ext cx="4347651" cy="931078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88859" y="2282873"/>
            <a:ext cx="2558633" cy="7462265"/>
          </a:xfrm>
        </p:spPr>
        <p:txBody>
          <a:bodyPr/>
          <a:lstStyle>
            <a:lvl1pPr marL="0" indent="0">
              <a:buNone/>
              <a:defRPr sz="1600"/>
            </a:lvl1pPr>
            <a:lvl2pPr marL="509595" indent="0">
              <a:buNone/>
              <a:defRPr sz="1300"/>
            </a:lvl2pPr>
            <a:lvl3pPr marL="1019190" indent="0">
              <a:buNone/>
              <a:defRPr sz="1100"/>
            </a:lvl3pPr>
            <a:lvl4pPr marL="1528785" indent="0">
              <a:buNone/>
              <a:defRPr sz="1000"/>
            </a:lvl4pPr>
            <a:lvl5pPr marL="2038380" indent="0">
              <a:buNone/>
              <a:defRPr sz="1000"/>
            </a:lvl5pPr>
            <a:lvl6pPr marL="2547976" indent="0">
              <a:buNone/>
              <a:defRPr sz="1000"/>
            </a:lvl6pPr>
            <a:lvl7pPr marL="3057571" indent="0">
              <a:buNone/>
              <a:defRPr sz="1000"/>
            </a:lvl7pPr>
            <a:lvl8pPr marL="3567166" indent="0">
              <a:buNone/>
              <a:defRPr sz="1000"/>
            </a:lvl8pPr>
            <a:lvl9pPr marL="4076761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4378" y="7636510"/>
            <a:ext cx="4666298" cy="90153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524378" y="974766"/>
            <a:ext cx="4666298" cy="6545580"/>
          </a:xfrm>
        </p:spPr>
        <p:txBody>
          <a:bodyPr/>
          <a:lstStyle>
            <a:lvl1pPr marL="0" indent="0">
              <a:buNone/>
              <a:defRPr sz="3600"/>
            </a:lvl1pPr>
            <a:lvl2pPr marL="509595" indent="0">
              <a:buNone/>
              <a:defRPr sz="3100"/>
            </a:lvl2pPr>
            <a:lvl3pPr marL="1019190" indent="0">
              <a:buNone/>
              <a:defRPr sz="2700"/>
            </a:lvl3pPr>
            <a:lvl4pPr marL="1528785" indent="0">
              <a:buNone/>
              <a:defRPr sz="2200"/>
            </a:lvl4pPr>
            <a:lvl5pPr marL="2038380" indent="0">
              <a:buNone/>
              <a:defRPr sz="2200"/>
            </a:lvl5pPr>
            <a:lvl6pPr marL="2547976" indent="0">
              <a:buNone/>
              <a:defRPr sz="2200"/>
            </a:lvl6pPr>
            <a:lvl7pPr marL="3057571" indent="0">
              <a:buNone/>
              <a:defRPr sz="2200"/>
            </a:lvl7pPr>
            <a:lvl8pPr marL="3567166" indent="0">
              <a:buNone/>
              <a:defRPr sz="2200"/>
            </a:lvl8pPr>
            <a:lvl9pPr marL="4076761" indent="0">
              <a:buNone/>
              <a:defRPr sz="2200"/>
            </a:lvl9pPr>
          </a:lstStyle>
          <a:p>
            <a:r>
              <a:rPr kumimoji="1" lang="ja-JP" altLang="en-US" dirty="0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24378" y="8538044"/>
            <a:ext cx="4666298" cy="1280326"/>
          </a:xfrm>
        </p:spPr>
        <p:txBody>
          <a:bodyPr/>
          <a:lstStyle>
            <a:lvl1pPr marL="0" indent="0">
              <a:buNone/>
              <a:defRPr sz="1600"/>
            </a:lvl1pPr>
            <a:lvl2pPr marL="509595" indent="0">
              <a:buNone/>
              <a:defRPr sz="1300"/>
            </a:lvl2pPr>
            <a:lvl3pPr marL="1019190" indent="0">
              <a:buNone/>
              <a:defRPr sz="1100"/>
            </a:lvl3pPr>
            <a:lvl4pPr marL="1528785" indent="0">
              <a:buNone/>
              <a:defRPr sz="1000"/>
            </a:lvl4pPr>
            <a:lvl5pPr marL="2038380" indent="0">
              <a:buNone/>
              <a:defRPr sz="1000"/>
            </a:lvl5pPr>
            <a:lvl6pPr marL="2547976" indent="0">
              <a:buNone/>
              <a:defRPr sz="1000"/>
            </a:lvl6pPr>
            <a:lvl7pPr marL="3057571" indent="0">
              <a:buNone/>
              <a:defRPr sz="1000"/>
            </a:lvl7pPr>
            <a:lvl8pPr marL="3567166" indent="0">
              <a:buNone/>
              <a:defRPr sz="1000"/>
            </a:lvl8pPr>
            <a:lvl9pPr marL="4076761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88858" y="436877"/>
            <a:ext cx="6999447" cy="1818217"/>
          </a:xfrm>
          <a:prstGeom prst="rect">
            <a:avLst/>
          </a:prstGeom>
        </p:spPr>
        <p:txBody>
          <a:bodyPr vert="horz" lIns="101919" tIns="50960" rIns="101919" bIns="5096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8858" y="2545504"/>
            <a:ext cx="6999447" cy="7199634"/>
          </a:xfrm>
          <a:prstGeom prst="rect">
            <a:avLst/>
          </a:prstGeom>
        </p:spPr>
        <p:txBody>
          <a:bodyPr vert="horz" lIns="101919" tIns="50960" rIns="101919" bIns="5096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88858" y="10111306"/>
            <a:ext cx="1814671" cy="580819"/>
          </a:xfrm>
          <a:prstGeom prst="rect">
            <a:avLst/>
          </a:prstGeom>
        </p:spPr>
        <p:txBody>
          <a:bodyPr vert="horz" lIns="101919" tIns="50960" rIns="101919" bIns="5096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657198" y="10111306"/>
            <a:ext cx="2462768" cy="580819"/>
          </a:xfrm>
          <a:prstGeom prst="rect">
            <a:avLst/>
          </a:prstGeom>
        </p:spPr>
        <p:txBody>
          <a:bodyPr vert="horz" lIns="101919" tIns="50960" rIns="101919" bIns="5096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573634" y="10111306"/>
            <a:ext cx="1814671" cy="580819"/>
          </a:xfrm>
          <a:prstGeom prst="rect">
            <a:avLst/>
          </a:prstGeom>
        </p:spPr>
        <p:txBody>
          <a:bodyPr vert="horz" lIns="101919" tIns="50960" rIns="101919" bIns="5096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9190" rtl="0" eaLnBrk="1" latinLnBrk="0" hangingPunct="1">
        <a:spcBef>
          <a:spcPct val="0"/>
        </a:spcBef>
        <a:buNone/>
        <a:defRPr kumimoji="1"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196" indent="-382196" algn="l" defTabSz="1019190" rtl="0" eaLnBrk="1" latinLnBrk="0" hangingPunct="1">
        <a:spcBef>
          <a:spcPct val="20000"/>
        </a:spcBef>
        <a:buFont typeface="Arial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8092" indent="-318497" algn="l" defTabSz="1019190" rtl="0" eaLnBrk="1" latinLnBrk="0" hangingPunct="1">
        <a:spcBef>
          <a:spcPct val="20000"/>
        </a:spcBef>
        <a:buFont typeface="Arial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988" indent="-254798" algn="l" defTabSz="1019190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3583" indent="-254798" algn="l" defTabSz="1019190" rtl="0" eaLnBrk="1" latinLnBrk="0" hangingPunct="1">
        <a:spcBef>
          <a:spcPct val="20000"/>
        </a:spcBef>
        <a:buFont typeface="Arial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3178" indent="-254798" algn="l" defTabSz="1019190" rtl="0" eaLnBrk="1" latinLnBrk="0" hangingPunct="1">
        <a:spcBef>
          <a:spcPct val="20000"/>
        </a:spcBef>
        <a:buFont typeface="Arial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2773" indent="-254798" algn="l" defTabSz="1019190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2368" indent="-254798" algn="l" defTabSz="1019190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1963" indent="-254798" algn="l" defTabSz="1019190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1559" indent="-254798" algn="l" defTabSz="1019190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595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9190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785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8380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976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7571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7166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6761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mailto:kyosui-gakusei-uceap@office.osaka-u.ac.jp" TargetMode="External"/><Relationship Id="rId7" Type="http://schemas.openxmlformats.org/officeDocument/2006/relationships/image" Target="../media/image3.jpeg"/><Relationship Id="rId12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image" Target="../media/image1.png"/><Relationship Id="rId10" Type="http://schemas.microsoft.com/office/2007/relationships/hdphoto" Target="../media/hdphoto1.wdp"/><Relationship Id="rId4" Type="http://schemas.openxmlformats.org/officeDocument/2006/relationships/hyperlink" Target="http://www.inosensei.com/osakauniversitygraduate/index.html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622104" y="6798517"/>
            <a:ext cx="6532955" cy="3055006"/>
          </a:xfrm>
          <a:prstGeom prst="rect">
            <a:avLst/>
          </a:prstGeom>
          <a:noFill/>
        </p:spPr>
        <p:txBody>
          <a:bodyPr wrap="square" lIns="101919" tIns="50960" rIns="101919" bIns="50960" rtlCol="0">
            <a:spAutoFit/>
          </a:bodyPr>
          <a:lstStyle/>
          <a:p>
            <a:pPr lvl="1">
              <a:lnSpc>
                <a:spcPts val="2500"/>
              </a:lnSpc>
            </a:pPr>
            <a:r>
              <a:rPr lang="ja-JP" altLang="en-US" sz="1300" b="1" dirty="0" smtClean="0"/>
              <a:t>   </a:t>
            </a:r>
            <a:r>
              <a:rPr lang="ja-JP" altLang="en-US" sz="1300" b="1" dirty="0" smtClean="0">
                <a:latin typeface="+mj-ea"/>
                <a:ea typeface="+mj-ea"/>
              </a:rPr>
              <a:t>場　　　　　　所：　豊中キャンパス　文理融合型研究棟　</a:t>
            </a:r>
            <a:r>
              <a:rPr lang="en-US" altLang="ja-JP" sz="1300" b="1" dirty="0" smtClean="0">
                <a:latin typeface="+mj-ea"/>
                <a:ea typeface="+mj-ea"/>
              </a:rPr>
              <a:t>6</a:t>
            </a:r>
            <a:r>
              <a:rPr lang="ja-JP" altLang="en-US" sz="1300" b="1" dirty="0" smtClean="0">
                <a:latin typeface="+mj-ea"/>
                <a:ea typeface="+mj-ea"/>
              </a:rPr>
              <a:t>階共通講義室 </a:t>
            </a:r>
            <a:endParaRPr lang="en-US" altLang="ja-JP" sz="1300" b="1" dirty="0" smtClean="0">
              <a:latin typeface="+mj-ea"/>
              <a:ea typeface="+mj-ea"/>
            </a:endParaRPr>
          </a:p>
          <a:p>
            <a:pPr lvl="1">
              <a:lnSpc>
                <a:spcPts val="2500"/>
              </a:lnSpc>
            </a:pPr>
            <a:r>
              <a:rPr lang="ja-JP" altLang="en-US" sz="1300" b="1" dirty="0" smtClean="0">
                <a:latin typeface="+mj-ea"/>
                <a:ea typeface="+mj-ea"/>
              </a:rPr>
              <a:t>　対　　　　　　象：　本学大学院生、学部生（先着</a:t>
            </a:r>
            <a:r>
              <a:rPr lang="en-US" altLang="ja-JP" sz="1300" b="1" dirty="0" smtClean="0">
                <a:latin typeface="+mj-ea"/>
                <a:ea typeface="+mj-ea"/>
              </a:rPr>
              <a:t>30</a:t>
            </a:r>
            <a:r>
              <a:rPr lang="ja-JP" altLang="en-US" sz="1300" b="1" dirty="0" smtClean="0">
                <a:latin typeface="+mj-ea"/>
                <a:ea typeface="+mj-ea"/>
              </a:rPr>
              <a:t>名）</a:t>
            </a:r>
            <a:r>
              <a:rPr lang="ja-JP" altLang="en-US" sz="1300" dirty="0" smtClean="0">
                <a:latin typeface="+mj-ea"/>
                <a:ea typeface="+mj-ea"/>
              </a:rPr>
              <a:t>　　</a:t>
            </a:r>
            <a:endParaRPr lang="en-US" altLang="ja-JP" sz="1300" dirty="0" smtClean="0">
              <a:latin typeface="+mj-ea"/>
              <a:ea typeface="+mj-ea"/>
            </a:endParaRPr>
          </a:p>
          <a:p>
            <a:pPr lvl="1">
              <a:lnSpc>
                <a:spcPts val="2500"/>
              </a:lnSpc>
            </a:pPr>
            <a:r>
              <a:rPr lang="ja-JP" altLang="en-US" sz="1300" b="1" dirty="0" smtClean="0">
                <a:latin typeface="+mj-ea"/>
                <a:ea typeface="+mj-ea"/>
              </a:rPr>
              <a:t>　お問い合わせ： 　</a:t>
            </a:r>
            <a:r>
              <a:rPr lang="en-US" altLang="ja-JP" sz="1300" b="1" dirty="0" smtClean="0">
                <a:latin typeface="+mj-ea"/>
                <a:ea typeface="+mj-ea"/>
              </a:rPr>
              <a:t>UC</a:t>
            </a:r>
            <a:r>
              <a:rPr lang="ja-JP" altLang="en-US" sz="1300" b="1" dirty="0" smtClean="0">
                <a:latin typeface="+mj-ea"/>
                <a:ea typeface="+mj-ea"/>
              </a:rPr>
              <a:t>大阪オフィス </a:t>
            </a:r>
            <a:r>
              <a:rPr lang="ja-JP" altLang="en-US" sz="1300" b="1" dirty="0">
                <a:latin typeface="+mj-ea"/>
                <a:ea typeface="+mj-ea"/>
              </a:rPr>
              <a:t> </a:t>
            </a:r>
            <a:r>
              <a:rPr lang="ja-JP" altLang="en-US" sz="1300" b="1" dirty="0" smtClean="0">
                <a:latin typeface="+mj-ea"/>
                <a:ea typeface="+mj-ea"/>
              </a:rPr>
              <a:t>電話：</a:t>
            </a:r>
            <a:r>
              <a:rPr lang="en-US" altLang="ja-JP" sz="1300" b="1" dirty="0" smtClean="0">
                <a:latin typeface="+mj-ea"/>
                <a:ea typeface="+mj-ea"/>
              </a:rPr>
              <a:t>06-6850-6785 </a:t>
            </a:r>
          </a:p>
          <a:p>
            <a:pPr lvl="1">
              <a:lnSpc>
                <a:spcPts val="2500"/>
              </a:lnSpc>
            </a:pPr>
            <a:r>
              <a:rPr lang="en-US" altLang="ja-JP" sz="1300" b="1" dirty="0">
                <a:latin typeface="+mj-ea"/>
                <a:ea typeface="+mj-ea"/>
              </a:rPr>
              <a:t>	</a:t>
            </a:r>
            <a:r>
              <a:rPr lang="en-US" altLang="ja-JP" sz="1300" b="1" dirty="0" smtClean="0">
                <a:latin typeface="+mj-ea"/>
                <a:ea typeface="+mj-ea"/>
              </a:rPr>
              <a:t>                </a:t>
            </a:r>
            <a:r>
              <a:rPr lang="ja-JP" altLang="en-US" sz="1300" b="1" dirty="0" smtClean="0">
                <a:latin typeface="+mj-ea"/>
                <a:ea typeface="+mj-ea"/>
              </a:rPr>
              <a:t>メール：</a:t>
            </a:r>
            <a:r>
              <a:rPr lang="en-US" altLang="ja-JP" sz="1300" b="1" dirty="0" smtClean="0">
                <a:latin typeface="+mj-ea"/>
                <a:ea typeface="+mj-ea"/>
                <a:hlinkClick r:id="rId3"/>
              </a:rPr>
              <a:t>kyosui-gakusei-uceap@office.osaka-u.ac.jp</a:t>
            </a:r>
          </a:p>
          <a:p>
            <a:pPr lvl="1">
              <a:lnSpc>
                <a:spcPct val="200000"/>
              </a:lnSpc>
            </a:pPr>
            <a:r>
              <a:rPr lang="ja-JP" altLang="en-US" sz="1300" b="1" dirty="0" smtClean="0">
                <a:latin typeface="+mj-ea"/>
                <a:ea typeface="+mj-ea"/>
              </a:rPr>
              <a:t>　お </a:t>
            </a:r>
            <a:r>
              <a:rPr lang="ja-JP" altLang="en-US" sz="1300" b="1" dirty="0">
                <a:latin typeface="+mj-ea"/>
                <a:ea typeface="+mj-ea"/>
              </a:rPr>
              <a:t>申 し 込 み：　 </a:t>
            </a:r>
            <a:r>
              <a:rPr lang="ja-JP" altLang="en-US" sz="1300" b="1" dirty="0" smtClean="0">
                <a:latin typeface="+mj-ea"/>
                <a:ea typeface="+mj-ea"/>
              </a:rPr>
              <a:t>受講</a:t>
            </a:r>
            <a:r>
              <a:rPr lang="ja-JP" altLang="en-US" sz="1300" b="1" dirty="0">
                <a:latin typeface="+mj-ea"/>
                <a:ea typeface="+mj-ea"/>
              </a:rPr>
              <a:t>希望</a:t>
            </a:r>
            <a:r>
              <a:rPr lang="ja-JP" altLang="en-US" sz="1300" b="1" dirty="0" smtClean="0">
                <a:latin typeface="+mj-ea"/>
                <a:ea typeface="+mj-ea"/>
              </a:rPr>
              <a:t>の方は、</a:t>
            </a:r>
            <a:r>
              <a:rPr lang="ja-JP" altLang="en-US" sz="1300" b="1" u="sng" dirty="0" smtClean="0">
                <a:latin typeface="+mj-ea"/>
                <a:ea typeface="+mj-ea"/>
              </a:rPr>
              <a:t>オンライン</a:t>
            </a:r>
            <a:r>
              <a:rPr lang="ja-JP" altLang="en-US" sz="1300" b="1" u="sng" dirty="0">
                <a:latin typeface="+mj-ea"/>
                <a:ea typeface="+mj-ea"/>
              </a:rPr>
              <a:t>登録</a:t>
            </a:r>
            <a:r>
              <a:rPr lang="ja-JP" altLang="en-US" sz="1300" b="1" dirty="0">
                <a:latin typeface="+mj-ea"/>
                <a:ea typeface="+mj-ea"/>
              </a:rPr>
              <a:t>でお申込み下さい</a:t>
            </a:r>
            <a:r>
              <a:rPr lang="ja-JP" altLang="en-US" sz="1300" b="1" dirty="0" smtClean="0">
                <a:latin typeface="+mj-ea"/>
                <a:ea typeface="+mj-ea"/>
              </a:rPr>
              <a:t>。</a:t>
            </a:r>
            <a:endParaRPr lang="en-US" altLang="ja-JP" sz="1300" b="1" dirty="0" smtClean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ja-JP" altLang="en-US" sz="1300" dirty="0" smtClean="0">
                <a:latin typeface="+mj-ea"/>
                <a:ea typeface="+mj-ea"/>
              </a:rPr>
              <a:t>　　　　　　　　　　　　</a:t>
            </a:r>
            <a:r>
              <a:rPr lang="ja-JP" altLang="en-US" sz="1300" dirty="0">
                <a:latin typeface="+mj-ea"/>
                <a:ea typeface="+mj-ea"/>
              </a:rPr>
              <a:t> </a:t>
            </a:r>
            <a:r>
              <a:rPr lang="ja-JP" altLang="en-US" sz="1300" dirty="0" smtClean="0">
                <a:latin typeface="+mj-ea"/>
                <a:ea typeface="+mj-ea"/>
              </a:rPr>
              <a:t>          </a:t>
            </a:r>
            <a:r>
              <a:rPr lang="en-US" altLang="ja-JP" sz="1300" b="1" u="sng" dirty="0" smtClean="0">
                <a:latin typeface="+mj-ea"/>
                <a:ea typeface="+mj-ea"/>
              </a:rPr>
              <a:t>3</a:t>
            </a:r>
            <a:r>
              <a:rPr lang="ja-JP" altLang="en-US" sz="1300" b="1" u="sng" dirty="0" smtClean="0">
                <a:latin typeface="+mj-ea"/>
                <a:ea typeface="+mj-ea"/>
              </a:rPr>
              <a:t>月</a:t>
            </a:r>
            <a:r>
              <a:rPr lang="en-US" altLang="ja-JP" sz="1300" b="1" u="sng" dirty="0" smtClean="0">
                <a:latin typeface="+mj-ea"/>
                <a:ea typeface="+mj-ea"/>
              </a:rPr>
              <a:t>15</a:t>
            </a:r>
            <a:r>
              <a:rPr lang="ja-JP" altLang="en-US" sz="1300" b="1" u="sng" dirty="0" smtClean="0">
                <a:latin typeface="+mj-ea"/>
                <a:ea typeface="+mj-ea"/>
              </a:rPr>
              <a:t>日（火）まで</a:t>
            </a:r>
            <a:r>
              <a:rPr lang="ja-JP" altLang="en-US" sz="1300" b="1" dirty="0" smtClean="0">
                <a:latin typeface="+mj-ea"/>
                <a:ea typeface="+mj-ea"/>
              </a:rPr>
              <a:t>にお申込み下さい。</a:t>
            </a:r>
            <a:endParaRPr lang="en-US" altLang="ja-JP" sz="1300" b="1" dirty="0" smtClean="0">
              <a:latin typeface="+mj-ea"/>
              <a:ea typeface="+mj-ea"/>
            </a:endParaRPr>
          </a:p>
          <a:p>
            <a:r>
              <a:rPr lang="ja-JP" altLang="en-US" sz="1300" b="1" dirty="0">
                <a:latin typeface="+mj-ea"/>
                <a:ea typeface="+mj-ea"/>
              </a:rPr>
              <a:t>　　　　　　　　　　　　　　</a:t>
            </a:r>
            <a:r>
              <a:rPr lang="en-US" altLang="ja-JP" sz="1300" b="1" dirty="0">
                <a:latin typeface="+mj-ea"/>
                <a:ea typeface="+mj-ea"/>
              </a:rPr>
              <a:t> </a:t>
            </a:r>
            <a:r>
              <a:rPr lang="en-US" altLang="ja-JP" sz="1300" b="1" dirty="0" smtClean="0">
                <a:latin typeface="+mj-ea"/>
                <a:ea typeface="+mj-ea"/>
              </a:rPr>
              <a:t>     </a:t>
            </a:r>
            <a:r>
              <a:rPr lang="ja-JP" altLang="en-US" sz="1300" b="1" u="sng" dirty="0" smtClean="0">
                <a:solidFill>
                  <a:srgbClr val="008000"/>
                </a:solidFill>
                <a:latin typeface="+mj-ea"/>
                <a:ea typeface="+mj-ea"/>
              </a:rPr>
              <a:t>オンライン</a:t>
            </a:r>
            <a:r>
              <a:rPr lang="ja-JP" altLang="en-US" sz="1300" b="1" u="sng" dirty="0">
                <a:solidFill>
                  <a:srgbClr val="008000"/>
                </a:solidFill>
                <a:latin typeface="+mj-ea"/>
                <a:ea typeface="+mj-ea"/>
              </a:rPr>
              <a:t>登録　</a:t>
            </a:r>
            <a:r>
              <a:rPr lang="en-US" altLang="ja-JP" sz="1300" b="1" u="sng" dirty="0">
                <a:solidFill>
                  <a:srgbClr val="008000"/>
                </a:solidFill>
                <a:latin typeface="+mj-ea"/>
                <a:ea typeface="+mj-ea"/>
              </a:rPr>
              <a:t> </a:t>
            </a:r>
            <a:r>
              <a:rPr lang="en-US" altLang="ja-JP" sz="1300" b="1" u="sng" dirty="0">
                <a:solidFill>
                  <a:srgbClr val="008000"/>
                </a:solidFill>
                <a:latin typeface="+mj-ea"/>
                <a:ea typeface="+mj-ea"/>
              </a:rPr>
              <a:t>http://osku.jp/a000 </a:t>
            </a:r>
            <a:r>
              <a:rPr lang="ja-JP" altLang="en-US" sz="1400" u="sng" dirty="0">
                <a:solidFill>
                  <a:srgbClr val="008000"/>
                </a:solidFill>
                <a:latin typeface="+mj-ea"/>
                <a:ea typeface="+mj-ea"/>
              </a:rPr>
              <a:t>　</a:t>
            </a:r>
            <a:r>
              <a:rPr lang="ja-JP" altLang="en-US" sz="1400" dirty="0">
                <a:solidFill>
                  <a:srgbClr val="008000"/>
                </a:solidFill>
                <a:latin typeface="+mj-ea"/>
                <a:ea typeface="+mj-ea"/>
              </a:rPr>
              <a:t>　</a:t>
            </a:r>
            <a:endParaRPr lang="en-US" altLang="ja-JP" sz="1400" b="1" dirty="0" smtClean="0">
              <a:solidFill>
                <a:srgbClr val="008000"/>
              </a:solidFill>
              <a:latin typeface="+mj-ea"/>
              <a:ea typeface="+mj-ea"/>
            </a:endParaRPr>
          </a:p>
          <a:p>
            <a:r>
              <a:rPr lang="en-US" altLang="ja-JP" sz="1400" b="1" dirty="0">
                <a:latin typeface="+mj-ea"/>
                <a:ea typeface="+mj-ea"/>
              </a:rPr>
              <a:t>	 </a:t>
            </a:r>
            <a:r>
              <a:rPr lang="en-US" altLang="ja-JP" sz="1400" b="1" dirty="0" smtClean="0">
                <a:latin typeface="+mj-ea"/>
                <a:ea typeface="+mj-ea"/>
              </a:rPr>
              <a:t>             </a:t>
            </a:r>
            <a:r>
              <a:rPr lang="ja-JP" altLang="en-US" sz="1200" dirty="0" smtClean="0">
                <a:latin typeface="+mj-ea"/>
                <a:ea typeface="+mj-ea"/>
              </a:rPr>
              <a:t>＊受講前に以下の</a:t>
            </a:r>
            <a:r>
              <a:rPr lang="en-US" altLang="ja-JP" sz="1200" dirty="0" smtClean="0">
                <a:latin typeface="+mj-ea"/>
                <a:ea typeface="+mj-ea"/>
              </a:rPr>
              <a:t>HP</a:t>
            </a:r>
            <a:r>
              <a:rPr lang="ja-JP" altLang="en-US" sz="1200" dirty="0" smtClean="0">
                <a:latin typeface="+mj-ea"/>
                <a:ea typeface="+mj-ea"/>
              </a:rPr>
              <a:t>で講義資料をご確認下さい。</a:t>
            </a:r>
            <a:r>
              <a:rPr lang="ja-JP" altLang="en-US" sz="1400" dirty="0" smtClean="0">
                <a:latin typeface="+mj-ea"/>
                <a:ea typeface="+mj-ea"/>
              </a:rPr>
              <a:t>　　　　　　　　　　　　　　　　</a:t>
            </a:r>
            <a:r>
              <a:rPr lang="en-US" altLang="ja-JP" sz="1400" dirty="0">
                <a:latin typeface="+mj-ea"/>
                <a:ea typeface="+mj-ea"/>
              </a:rPr>
              <a:t> </a:t>
            </a:r>
            <a:r>
              <a:rPr lang="en-US" altLang="ja-JP" sz="1400" dirty="0" smtClean="0">
                <a:latin typeface="+mj-ea"/>
                <a:ea typeface="+mj-ea"/>
              </a:rPr>
              <a:t>   	               </a:t>
            </a:r>
            <a:r>
              <a:rPr lang="en-US" altLang="ja-JP" sz="1200" dirty="0" smtClean="0">
                <a:latin typeface="+mj-ea"/>
                <a:ea typeface="+mj-ea"/>
                <a:hlinkClick r:id="rId4"/>
              </a:rPr>
              <a:t>http://www.inosensei.com/osakauniversitygraduate/index.html</a:t>
            </a:r>
            <a:endParaRPr lang="en-US" altLang="ja-JP" sz="1200" dirty="0" smtClean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endParaRPr lang="en-US" altLang="ja-JP" sz="1400" b="1" dirty="0" smtClean="0">
              <a:latin typeface="+mj-ea"/>
              <a:ea typeface="+mj-ea"/>
            </a:endParaRPr>
          </a:p>
        </p:txBody>
      </p:sp>
      <p:grpSp>
        <p:nvGrpSpPr>
          <p:cNvPr id="18" name="グループ化 17"/>
          <p:cNvGrpSpPr/>
          <p:nvPr/>
        </p:nvGrpSpPr>
        <p:grpSpPr>
          <a:xfrm>
            <a:off x="1492760" y="9710380"/>
            <a:ext cx="4791642" cy="708068"/>
            <a:chOff x="1515748" y="10120845"/>
            <a:chExt cx="4791642" cy="708068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1515748" y="10210704"/>
              <a:ext cx="3913910" cy="52835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altLang="ja-JP" sz="1600" dirty="0"/>
                <a:t>UC/UCEAP</a:t>
              </a:r>
              <a:r>
                <a:rPr lang="ja-JP" altLang="en-US" sz="1600" dirty="0"/>
                <a:t>大阪オフィス</a:t>
              </a:r>
              <a:r>
                <a:rPr lang="en-US" altLang="ja-JP" sz="1600" dirty="0"/>
                <a:t>Facebook</a:t>
              </a:r>
              <a:r>
                <a:rPr lang="ja-JP" altLang="en-US" sz="1600" dirty="0" smtClean="0"/>
                <a:t>ページ</a:t>
              </a:r>
              <a:r>
                <a:rPr lang="en-US" altLang="ja-JP" sz="1600" dirty="0"/>
                <a:t>https://www.facebook.com/UC.UCEAP.Osaka </a:t>
              </a:r>
              <a:r>
                <a:rPr lang="ja-JP" altLang="en-US" sz="1600" b="1" dirty="0" smtClean="0"/>
                <a:t>　　</a:t>
              </a:r>
              <a:endParaRPr lang="en-US" altLang="ja-JP" sz="1600" b="1" dirty="0"/>
            </a:p>
          </p:txBody>
        </p:sp>
        <p:pic>
          <p:nvPicPr>
            <p:cNvPr id="13" name="Picture 2" descr="Z:\UC大阪オフィス担当\広報素材\Facebook_qrcode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99322" y="10120845"/>
              <a:ext cx="708068" cy="708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タイトル 3"/>
          <p:cNvSpPr>
            <a:spLocks noGrp="1"/>
          </p:cNvSpPr>
          <p:nvPr>
            <p:ph type="ctrTitle"/>
          </p:nvPr>
        </p:nvSpPr>
        <p:spPr>
          <a:xfrm>
            <a:off x="304063" y="967491"/>
            <a:ext cx="7169037" cy="2106613"/>
          </a:xfrm>
        </p:spPr>
        <p:txBody>
          <a:bodyPr>
            <a:normAutofit/>
          </a:bodyPr>
          <a:lstStyle/>
          <a:p>
            <a:r>
              <a:rPr lang="en-US" altLang="ja-JP" sz="38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Designing Your Family: </a:t>
            </a:r>
            <a:br>
              <a:rPr lang="en-US" altLang="ja-JP" sz="38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en-US" altLang="ja-JP" sz="38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Do You Want a Boy or</a:t>
            </a:r>
            <a:r>
              <a:rPr lang="ja-JP" altLang="en-US" sz="38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lang="en-US" altLang="ja-JP" sz="38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Girl?</a:t>
            </a:r>
            <a:endParaRPr kumimoji="1" lang="ja-JP" altLang="en-US" sz="3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-11562" y="549747"/>
            <a:ext cx="7800287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altLang="ja-JP" dirty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CASE BASED CRITICAL THINKING</a:t>
            </a:r>
            <a:r>
              <a:rPr lang="ja-JP" altLang="en-US" dirty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　</a:t>
            </a:r>
            <a:r>
              <a:rPr lang="en-US" altLang="ja-JP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SPECIAL </a:t>
            </a:r>
            <a:r>
              <a:rPr lang="en-US" altLang="ja-JP" dirty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LECTURE </a:t>
            </a:r>
            <a:r>
              <a:rPr lang="en-US" altLang="ja-JP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No.12</a:t>
            </a:r>
          </a:p>
          <a:p>
            <a:pPr algn="ctr">
              <a:lnSpc>
                <a:spcPts val="2800"/>
              </a:lnSpc>
            </a:pPr>
            <a:r>
              <a:rPr lang="en-US" altLang="ja-JP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UC OSAKA OFFICE</a:t>
            </a:r>
            <a:endParaRPr kumimoji="1" lang="ja-JP" altLang="en-US" dirty="0">
              <a:latin typeface="+mj-lt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753" y="8569909"/>
            <a:ext cx="459979" cy="459979"/>
          </a:xfrm>
          <a:prstGeom prst="rect">
            <a:avLst/>
          </a:prstGeom>
        </p:spPr>
      </p:pic>
      <p:grpSp>
        <p:nvGrpSpPr>
          <p:cNvPr id="15" name="グループ化 14"/>
          <p:cNvGrpSpPr/>
          <p:nvPr/>
        </p:nvGrpSpPr>
        <p:grpSpPr>
          <a:xfrm>
            <a:off x="3610502" y="4385312"/>
            <a:ext cx="3464051" cy="2060204"/>
            <a:chOff x="3610502" y="4534937"/>
            <a:chExt cx="3464051" cy="2060204"/>
          </a:xfrm>
        </p:grpSpPr>
        <p:pic>
          <p:nvPicPr>
            <p:cNvPr id="1033" name="Picture 9" descr="C:\Users\u853600h\AppData\Local\Microsoft\Windows\Temporary Internet Files\Content.IE5\1K1VZRBB\baby-girl-text-clipart[1]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06018">
              <a:off x="5886700" y="5568809"/>
              <a:ext cx="810002" cy="648000"/>
            </a:xfrm>
            <a:prstGeom prst="rect">
              <a:avLst/>
            </a:prstGeom>
            <a:noFill/>
            <a:ln w="38100">
              <a:solidFill>
                <a:srgbClr val="FF00FF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C:\Users\u853600h\AppData\Local\Microsoft\Windows\Temporary Internet Files\Content.IE5\6FY7SW4M\baby-boy-blue-polka-dots-text[1].jp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69364">
              <a:off x="4017832" y="5568809"/>
              <a:ext cx="810000" cy="648000"/>
            </a:xfrm>
            <a:prstGeom prst="rect">
              <a:avLst/>
            </a:prstGeom>
            <a:noFill/>
            <a:ln w="38100">
              <a:solidFill>
                <a:srgbClr val="3668C4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図 50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31" t="14899" r="20787" b="42550"/>
            <a:stretch/>
          </p:blipFill>
          <p:spPr>
            <a:xfrm>
              <a:off x="4808370" y="5333711"/>
              <a:ext cx="1189863" cy="1261430"/>
            </a:xfrm>
            <a:prstGeom prst="rect">
              <a:avLst/>
            </a:prstGeom>
          </p:spPr>
        </p:pic>
        <p:sp>
          <p:nvSpPr>
            <p:cNvPr id="52" name="角丸四角形吹き出し 51"/>
            <p:cNvSpPr/>
            <p:nvPr/>
          </p:nvSpPr>
          <p:spPr>
            <a:xfrm flipH="1">
              <a:off x="3610502" y="4534937"/>
              <a:ext cx="3464051" cy="798774"/>
            </a:xfrm>
            <a:prstGeom prst="wedgeRoundRectCallout">
              <a:avLst>
                <a:gd name="adj1" fmla="val -1918"/>
                <a:gd name="adj2" fmla="val 72708"/>
                <a:gd name="adj3" fmla="val 16667"/>
              </a:avLst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altLang="ja-JP" sz="1100" b="1" dirty="0" smtClean="0">
                <a:solidFill>
                  <a:srgbClr val="3668C4"/>
                </a:solidFill>
                <a:latin typeface="+mj-ea"/>
                <a:ea typeface="+mj-ea"/>
                <a:cs typeface="ＭＳ Ｐゴシック"/>
              </a:endParaRPr>
            </a:p>
            <a:p>
              <a:pPr algn="ctr"/>
              <a:r>
                <a:rPr lang="ja-JP" altLang="ja-JP" sz="1000" b="1" dirty="0" smtClean="0">
                  <a:solidFill>
                    <a:srgbClr val="3668C4"/>
                  </a:solidFill>
                  <a:latin typeface="+mj-ea"/>
                  <a:ea typeface="+mj-ea"/>
                </a:rPr>
                <a:t>近年、医療の進歩によって、男女の産み分けも可能な時代となりました</a:t>
              </a:r>
              <a:r>
                <a:rPr lang="ja-JP" altLang="ja-JP" sz="1000" b="1" dirty="0" smtClean="0">
                  <a:solidFill>
                    <a:srgbClr val="3668C4"/>
                  </a:solidFill>
                  <a:latin typeface="+mj-ea"/>
                  <a:ea typeface="+mj-ea"/>
                </a:rPr>
                <a:t>。</a:t>
              </a:r>
              <a:r>
                <a:rPr lang="ja-JP" altLang="en-US" sz="1000" b="1" dirty="0">
                  <a:solidFill>
                    <a:srgbClr val="3668C4"/>
                  </a:solidFill>
                  <a:latin typeface="+mj-ea"/>
                  <a:ea typeface="+mj-ea"/>
                </a:rPr>
                <a:t>現在の</a:t>
              </a:r>
              <a:r>
                <a:rPr lang="ja-JP" altLang="ja-JP" sz="1000" b="1" dirty="0" smtClean="0">
                  <a:solidFill>
                    <a:srgbClr val="3668C4"/>
                  </a:solidFill>
                  <a:latin typeface="+mj-ea"/>
                  <a:ea typeface="+mj-ea"/>
                </a:rPr>
                <a:t>医療技術について</a:t>
              </a:r>
              <a:r>
                <a:rPr lang="ja-JP" altLang="en-US" sz="1000" b="1" dirty="0" smtClean="0">
                  <a:solidFill>
                    <a:srgbClr val="3668C4"/>
                  </a:solidFill>
                  <a:latin typeface="+mj-ea"/>
                  <a:ea typeface="+mj-ea"/>
                </a:rPr>
                <a:t>は</a:t>
              </a:r>
              <a:r>
                <a:rPr lang="ja-JP" altLang="ja-JP" sz="1000" b="1" dirty="0" smtClean="0">
                  <a:solidFill>
                    <a:srgbClr val="3668C4"/>
                  </a:solidFill>
                  <a:latin typeface="+mj-ea"/>
                  <a:ea typeface="+mj-ea"/>
                </a:rPr>
                <a:t>、</a:t>
              </a:r>
              <a:r>
                <a:rPr lang="ja-JP" altLang="en-US" sz="1000" b="1" dirty="0" smtClean="0">
                  <a:solidFill>
                    <a:srgbClr val="3668C4"/>
                  </a:solidFill>
                  <a:latin typeface="+mj-ea"/>
                  <a:ea typeface="+mj-ea"/>
                </a:rPr>
                <a:t>議論されるべきことがたくさんあります。</a:t>
              </a:r>
              <a:r>
                <a:rPr lang="ja-JP" altLang="ja-JP" sz="1000" b="1" dirty="0" smtClean="0">
                  <a:solidFill>
                    <a:srgbClr val="3668C4"/>
                  </a:solidFill>
                  <a:latin typeface="+mj-ea"/>
                  <a:ea typeface="+mj-ea"/>
                </a:rPr>
                <a:t>あなた</a:t>
              </a:r>
              <a:r>
                <a:rPr lang="ja-JP" altLang="ja-JP" sz="1000" b="1" dirty="0" smtClean="0">
                  <a:solidFill>
                    <a:srgbClr val="3668C4"/>
                  </a:solidFill>
                  <a:latin typeface="+mj-ea"/>
                  <a:ea typeface="+mj-ea"/>
                </a:rPr>
                <a:t>ならど</a:t>
              </a:r>
              <a:r>
                <a:rPr lang="ja-JP" altLang="en-US" sz="1000" b="1" dirty="0">
                  <a:solidFill>
                    <a:srgbClr val="3668C4"/>
                  </a:solidFill>
                  <a:latin typeface="+mj-ea"/>
                  <a:ea typeface="+mj-ea"/>
                </a:rPr>
                <a:t>のように</a:t>
              </a:r>
              <a:r>
                <a:rPr lang="ja-JP" altLang="ja-JP" sz="1000" b="1" dirty="0" smtClean="0">
                  <a:solidFill>
                    <a:srgbClr val="3668C4"/>
                  </a:solidFill>
                  <a:latin typeface="+mj-ea"/>
                  <a:ea typeface="+mj-ea"/>
                </a:rPr>
                <a:t>考えますか。</a:t>
              </a:r>
              <a:endParaRPr lang="en-US" altLang="ja-JP" sz="1000" b="1" dirty="0" smtClean="0">
                <a:solidFill>
                  <a:srgbClr val="3668C4"/>
                </a:solidFill>
                <a:latin typeface="+mj-ea"/>
                <a:ea typeface="+mj-ea"/>
              </a:endParaRPr>
            </a:p>
            <a:p>
              <a:pPr algn="ctr"/>
              <a:r>
                <a:rPr lang="en-US" altLang="ja-JP" sz="1100" b="1" dirty="0" smtClean="0">
                  <a:solidFill>
                    <a:schemeClr val="accent2">
                      <a:lumMod val="75000"/>
                    </a:schemeClr>
                  </a:solidFill>
                  <a:latin typeface="ＭＳ Ｐゴシック"/>
                  <a:cs typeface="ＭＳ Ｐゴシック"/>
                </a:rPr>
                <a:t>Let’s </a:t>
              </a:r>
              <a:r>
                <a:rPr lang="en-US" altLang="ja-JP" sz="1100" b="1" dirty="0" smtClean="0">
                  <a:solidFill>
                    <a:srgbClr val="3668C4"/>
                  </a:solidFill>
                  <a:latin typeface="ＭＳ Ｐゴシック"/>
                  <a:cs typeface="ＭＳ Ｐゴシック"/>
                </a:rPr>
                <a:t>discuss </a:t>
              </a:r>
              <a:r>
                <a:rPr lang="en-US" altLang="ja-JP" sz="1100" b="1" dirty="0" smtClean="0">
                  <a:solidFill>
                    <a:srgbClr val="3668C4"/>
                  </a:solidFill>
                  <a:latin typeface="ＭＳ Ｐゴシック"/>
                  <a:cs typeface="ＭＳ Ｐゴシック"/>
                </a:rPr>
                <a:t>it in </a:t>
              </a:r>
              <a:r>
                <a:rPr lang="en-US" altLang="ja-JP" sz="1100" b="1" dirty="0" smtClean="0">
                  <a:solidFill>
                    <a:srgbClr val="3668C4"/>
                  </a:solidFill>
                  <a:latin typeface="ＭＳ Ｐゴシック"/>
                  <a:cs typeface="ＭＳ Ｐゴシック"/>
                </a:rPr>
                <a:t>English! </a:t>
              </a:r>
            </a:p>
            <a:p>
              <a:pPr algn="ctr"/>
              <a:endParaRPr lang="en-US" altLang="ja-JP" sz="1100" b="1" dirty="0">
                <a:solidFill>
                  <a:schemeClr val="accent2">
                    <a:lumMod val="75000"/>
                  </a:schemeClr>
                </a:solidFill>
                <a:latin typeface="ＭＳ Ｐゴシック"/>
                <a:cs typeface="ＭＳ Ｐゴシック"/>
              </a:endParaRPr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242655" y="6430030"/>
            <a:ext cx="7291852" cy="292062"/>
            <a:chOff x="87550" y="6430030"/>
            <a:chExt cx="7291852" cy="292062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87550" y="6432593"/>
              <a:ext cx="4785855" cy="289499"/>
              <a:chOff x="8354070" y="-245854"/>
              <a:chExt cx="8960695" cy="484599"/>
            </a:xfrm>
          </p:grpSpPr>
          <p:pic>
            <p:nvPicPr>
              <p:cNvPr id="1026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54070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3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758529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4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822223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5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90376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7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226682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8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94835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9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62988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1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631141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2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99294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3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567447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4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035600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5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503753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6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971906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7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40059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908212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9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376369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6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830166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7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45567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8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60968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0" name="グループ化 69"/>
            <p:cNvGrpSpPr/>
            <p:nvPr/>
          </p:nvGrpSpPr>
          <p:grpSpPr>
            <a:xfrm>
              <a:off x="4870241" y="6430030"/>
              <a:ext cx="2509161" cy="289499"/>
              <a:chOff x="8354070" y="-245854"/>
              <a:chExt cx="4697976" cy="484599"/>
            </a:xfrm>
          </p:grpSpPr>
          <p:pic>
            <p:nvPicPr>
              <p:cNvPr id="71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54070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2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758529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3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822223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4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90376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5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226682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6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94835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7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62988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8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631141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9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99294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0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567447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94" name="円/楕円 93"/>
          <p:cNvSpPr/>
          <p:nvPr/>
        </p:nvSpPr>
        <p:spPr>
          <a:xfrm>
            <a:off x="854152" y="4751449"/>
            <a:ext cx="2780042" cy="1473935"/>
          </a:xfrm>
          <a:prstGeom prst="ellipse">
            <a:avLst/>
          </a:prstGeom>
          <a:gradFill flip="none" rotWithShape="1">
            <a:gsLst>
              <a:gs pos="89584">
                <a:srgbClr val="0071D2"/>
              </a:gs>
              <a:gs pos="8750">
                <a:srgbClr val="03D4A8"/>
              </a:gs>
              <a:gs pos="21667">
                <a:srgbClr val="03D4A8"/>
              </a:gs>
              <a:gs pos="41000">
                <a:srgbClr val="03D4A8"/>
              </a:gs>
              <a:gs pos="50840">
                <a:srgbClr val="1CD6D6"/>
              </a:gs>
              <a:gs pos="62000">
                <a:srgbClr val="21D6E0"/>
              </a:gs>
              <a:gs pos="79000">
                <a:srgbClr val="0087E6"/>
              </a:gs>
              <a:gs pos="100000">
                <a:srgbClr val="005CBF"/>
              </a:gs>
            </a:gsLst>
            <a:lin ang="10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800" b="1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</a:t>
            </a:r>
            <a:r>
              <a:rPr lang="ja-JP" altLang="en-US" sz="1800" b="1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月</a:t>
            </a:r>
            <a:r>
              <a:rPr lang="en-US" altLang="ja-JP" sz="1800" b="1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17</a:t>
            </a:r>
            <a:r>
              <a:rPr lang="ja-JP" altLang="en-US" sz="1800" b="1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</a:t>
            </a:r>
            <a:r>
              <a:rPr lang="ja-JP" altLang="en-US" sz="1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ja-JP" altLang="en-US" sz="1800" b="1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木曜日</a:t>
            </a:r>
            <a:endParaRPr lang="en-US" altLang="ja-JP" sz="1800" b="1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en-US" altLang="ja-JP" sz="1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</a:t>
            </a:r>
            <a:r>
              <a:rPr lang="ja-JP" altLang="en-US" sz="1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：</a:t>
            </a:r>
            <a:r>
              <a:rPr lang="en-US" altLang="ja-JP" sz="1800" b="1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30pm - 4:40pm</a:t>
            </a:r>
            <a:endParaRPr lang="en-US" altLang="ja-JP" sz="1800" b="1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0400650" y="2170902"/>
            <a:ext cx="6517699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Inflat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ja-JP" sz="4400" b="1" dirty="0" smtClean="0">
                <a:ln w="11430"/>
                <a:solidFill>
                  <a:srgbClr val="3668C4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Designing Your Family:</a:t>
            </a:r>
          </a:p>
          <a:p>
            <a:pPr algn="ctr"/>
            <a:r>
              <a:rPr lang="en-US" altLang="ja-JP" sz="4400" b="1" dirty="0">
                <a:ln w="11430"/>
                <a:solidFill>
                  <a:srgbClr val="3668C4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 </a:t>
            </a:r>
            <a:r>
              <a:rPr lang="en-US" altLang="ja-JP" sz="4400" b="1" dirty="0" smtClean="0">
                <a:ln w="11430"/>
                <a:solidFill>
                  <a:srgbClr val="3668C4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You </a:t>
            </a:r>
            <a:r>
              <a:rPr lang="en-US" altLang="ja-JP" sz="4400" b="1" dirty="0">
                <a:ln w="11430"/>
                <a:solidFill>
                  <a:srgbClr val="3668C4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Want a Boy or Girl?</a:t>
            </a:r>
            <a:endParaRPr lang="ja-JP" altLang="en-US" sz="4400" b="1" dirty="0">
              <a:ln w="11430"/>
              <a:solidFill>
                <a:srgbClr val="3668C4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1108563" y="2894177"/>
            <a:ext cx="6117285" cy="1535693"/>
            <a:chOff x="1108563" y="2986777"/>
            <a:chExt cx="6117285" cy="1535693"/>
          </a:xfrm>
        </p:grpSpPr>
        <p:sp>
          <p:nvSpPr>
            <p:cNvPr id="21" name="テキスト ボックス 20"/>
            <p:cNvSpPr txBox="1"/>
            <p:nvPr/>
          </p:nvSpPr>
          <p:spPr>
            <a:xfrm>
              <a:off x="2638544" y="3092904"/>
              <a:ext cx="458730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600" dirty="0" smtClean="0">
                  <a:solidFill>
                    <a:prstClr val="black"/>
                  </a:solidFill>
                  <a:effectLst>
                    <a:glow rad="139700">
                      <a:srgbClr val="7598D9">
                        <a:satMod val="175000"/>
                        <a:alpha val="40000"/>
                      </a:srgbClr>
                    </a:glow>
                  </a:effectLst>
                  <a:latin typeface="+mj-lt"/>
                  <a:ea typeface="HGP創英角ｺﾞｼｯｸUB" pitchFamily="50" charset="-128"/>
                  <a:cs typeface="+mj-cs"/>
                </a:rPr>
                <a:t>Interactive Seminar</a:t>
              </a:r>
              <a:br>
                <a:rPr lang="en-US" altLang="ja-JP" sz="1600" dirty="0" smtClean="0">
                  <a:solidFill>
                    <a:prstClr val="black"/>
                  </a:solidFill>
                  <a:effectLst>
                    <a:glow rad="139700">
                      <a:srgbClr val="7598D9">
                        <a:satMod val="175000"/>
                        <a:alpha val="40000"/>
                      </a:srgbClr>
                    </a:glow>
                  </a:effectLst>
                  <a:latin typeface="+mj-lt"/>
                  <a:ea typeface="HGP創英角ｺﾞｼｯｸUB" pitchFamily="50" charset="-128"/>
                  <a:cs typeface="+mj-cs"/>
                </a:rPr>
              </a:br>
              <a:r>
                <a:rPr lang="en-US" altLang="ja-JP" sz="1600" dirty="0" smtClean="0">
                  <a:solidFill>
                    <a:prstClr val="black"/>
                  </a:solidFill>
                  <a:effectLst>
                    <a:glow rad="139700">
                      <a:srgbClr val="7598D9">
                        <a:satMod val="175000"/>
                        <a:alpha val="40000"/>
                      </a:srgbClr>
                    </a:glow>
                  </a:effectLst>
                  <a:latin typeface="+mj-lt"/>
                  <a:ea typeface="HGP創英角ｺﾞｼｯｸUB" pitchFamily="50" charset="-128"/>
                  <a:cs typeface="+mj-cs"/>
                </a:rPr>
                <a:t>Brainstorming &amp; Creative Discussion </a:t>
              </a:r>
              <a:r>
                <a:rPr lang="en-US" altLang="ja-JP" sz="1600" dirty="0">
                  <a:solidFill>
                    <a:prstClr val="black"/>
                  </a:solidFill>
                  <a:effectLst>
                    <a:glow rad="139700">
                      <a:srgbClr val="7598D9">
                        <a:satMod val="175000"/>
                        <a:alpha val="40000"/>
                      </a:srgbClr>
                    </a:glow>
                  </a:effectLst>
                  <a:latin typeface="+mj-lt"/>
                  <a:ea typeface="HGP創英角ｺﾞｼｯｸUB" pitchFamily="50" charset="-128"/>
                  <a:cs typeface="+mj-cs"/>
                </a:rPr>
                <a:t>in </a:t>
              </a:r>
              <a:r>
                <a:rPr lang="en-US" altLang="ja-JP" sz="1600" dirty="0" smtClean="0">
                  <a:solidFill>
                    <a:prstClr val="black"/>
                  </a:solidFill>
                  <a:effectLst>
                    <a:glow rad="139700">
                      <a:srgbClr val="7598D9">
                        <a:satMod val="175000"/>
                        <a:alpha val="40000"/>
                      </a:srgbClr>
                    </a:glow>
                  </a:effectLst>
                  <a:latin typeface="+mj-lt"/>
                  <a:ea typeface="HGP創英角ｺﾞｼｯｸUB" pitchFamily="50" charset="-128"/>
                  <a:cs typeface="+mj-cs"/>
                </a:rPr>
                <a:t>English</a:t>
              </a:r>
              <a:r>
                <a:rPr lang="ja-JP" altLang="en-US" sz="1600" dirty="0">
                  <a:solidFill>
                    <a:prstClr val="black"/>
                  </a:solidFill>
                  <a:effectLst>
                    <a:glow rad="139700">
                      <a:srgbClr val="7598D9">
                        <a:satMod val="175000"/>
                        <a:alpha val="40000"/>
                      </a:srgbClr>
                    </a:glow>
                  </a:effectLst>
                  <a:latin typeface="+mj-lt"/>
                  <a:ea typeface="HGP創英角ｺﾞｼｯｸUB" pitchFamily="50" charset="-128"/>
                  <a:cs typeface="+mj-cs"/>
                </a:rPr>
                <a:t>　　　　　　　　　　　　　　　　　　　　　　　　　　　　　　　　　　　　　　　　　 </a:t>
              </a:r>
              <a:r>
                <a:rPr lang="en-US" altLang="ja-JP" sz="1600" dirty="0" smtClean="0">
                  <a:solidFill>
                    <a:prstClr val="black"/>
                  </a:solidFill>
                  <a:effectLst>
                    <a:glow rad="139700">
                      <a:srgbClr val="7598D9">
                        <a:satMod val="175000"/>
                        <a:alpha val="40000"/>
                      </a:srgbClr>
                    </a:glow>
                  </a:effectLst>
                  <a:latin typeface="+mj-lt"/>
                  <a:ea typeface="HGP創英角ｺﾞｼｯｸUB" pitchFamily="50" charset="-128"/>
                  <a:cs typeface="+mj-cs"/>
                </a:rPr>
                <a:t>Led </a:t>
              </a:r>
              <a:r>
                <a:rPr lang="en-US" altLang="ja-JP" sz="1600" dirty="0">
                  <a:solidFill>
                    <a:prstClr val="black"/>
                  </a:solidFill>
                  <a:effectLst>
                    <a:glow rad="139700">
                      <a:srgbClr val="7598D9">
                        <a:satMod val="175000"/>
                        <a:alpha val="40000"/>
                      </a:srgbClr>
                    </a:glow>
                  </a:effectLst>
                  <a:latin typeface="+mj-lt"/>
                  <a:ea typeface="HGP創英角ｺﾞｼｯｸUB" pitchFamily="50" charset="-128"/>
                  <a:cs typeface="+mj-cs"/>
                </a:rPr>
                <a:t>by </a:t>
              </a:r>
              <a:r>
                <a:rPr lang="en-US" altLang="ja-JP" sz="1600" b="1" dirty="0">
                  <a:solidFill>
                    <a:prstClr val="black"/>
                  </a:solidFill>
                  <a:effectLst>
                    <a:glow rad="139700">
                      <a:srgbClr val="7598D9">
                        <a:satMod val="175000"/>
                        <a:alpha val="40000"/>
                      </a:srgbClr>
                    </a:glow>
                  </a:effectLst>
                  <a:latin typeface="+mj-lt"/>
                  <a:ea typeface="HGP創英角ｺﾞｼｯｸUB" pitchFamily="50" charset="-128"/>
                  <a:cs typeface="+mj-cs"/>
                </a:rPr>
                <a:t>Professor John Ino </a:t>
              </a:r>
              <a:r>
                <a:rPr lang="en-US" altLang="ja-JP" sz="1600" dirty="0">
                  <a:solidFill>
                    <a:prstClr val="black"/>
                  </a:solidFill>
                  <a:effectLst>
                    <a:glow rad="139700">
                      <a:srgbClr val="7598D9">
                        <a:satMod val="175000"/>
                        <a:alpha val="40000"/>
                      </a:srgbClr>
                    </a:glow>
                  </a:effectLst>
                  <a:latin typeface="+mj-lt"/>
                  <a:ea typeface="HGP創英角ｺﾞｼｯｸUB" pitchFamily="50" charset="-128"/>
                  <a:cs typeface="+mj-cs"/>
                </a:rPr>
                <a:t/>
              </a:r>
              <a:br>
                <a:rPr lang="en-US" altLang="ja-JP" sz="1600" dirty="0">
                  <a:solidFill>
                    <a:prstClr val="black"/>
                  </a:solidFill>
                  <a:effectLst>
                    <a:glow rad="139700">
                      <a:srgbClr val="7598D9">
                        <a:satMod val="175000"/>
                        <a:alpha val="40000"/>
                      </a:srgbClr>
                    </a:glow>
                  </a:effectLst>
                  <a:latin typeface="+mj-lt"/>
                  <a:ea typeface="HGP創英角ｺﾞｼｯｸUB" pitchFamily="50" charset="-128"/>
                  <a:cs typeface="+mj-cs"/>
                </a:rPr>
              </a:br>
              <a:r>
                <a:rPr lang="en-US" altLang="ja-JP" sz="1600" dirty="0" smtClean="0">
                  <a:solidFill>
                    <a:prstClr val="black"/>
                  </a:solidFill>
                  <a:effectLst>
                    <a:glow rad="139700">
                      <a:srgbClr val="7598D9">
                        <a:satMod val="175000"/>
                        <a:alpha val="40000"/>
                      </a:srgbClr>
                    </a:glow>
                  </a:effectLst>
                  <a:latin typeface="+mj-lt"/>
                  <a:ea typeface="HGP創英角ｺﾞｼｯｸUB" pitchFamily="50" charset="-128"/>
                  <a:cs typeface="+mj-cs"/>
                </a:rPr>
                <a:t>Professor </a:t>
              </a:r>
              <a:r>
                <a:rPr lang="en-US" altLang="ja-JP" sz="1600" dirty="0">
                  <a:solidFill>
                    <a:prstClr val="black"/>
                  </a:solidFill>
                  <a:effectLst>
                    <a:glow rad="139700">
                      <a:srgbClr val="7598D9">
                        <a:satMod val="175000"/>
                        <a:alpha val="40000"/>
                      </a:srgbClr>
                    </a:glow>
                  </a:effectLst>
                  <a:latin typeface="+mj-lt"/>
                  <a:ea typeface="HGP創英角ｺﾞｼｯｸUB" pitchFamily="50" charset="-128"/>
                  <a:cs typeface="+mj-cs"/>
                </a:rPr>
                <a:t>Emeritus, </a:t>
              </a:r>
              <a:endParaRPr lang="en-US" altLang="ja-JP" sz="16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endParaRPr>
            </a:p>
            <a:p>
              <a:r>
                <a:rPr lang="en-US" altLang="ja-JP" sz="1600" dirty="0" smtClean="0">
                  <a:solidFill>
                    <a:prstClr val="black"/>
                  </a:solidFill>
                  <a:effectLst>
                    <a:glow rad="139700">
                      <a:srgbClr val="7598D9">
                        <a:satMod val="175000"/>
                        <a:alpha val="40000"/>
                      </a:srgbClr>
                    </a:glow>
                  </a:effectLst>
                  <a:latin typeface="+mj-lt"/>
                  <a:ea typeface="HGP創英角ｺﾞｼｯｸUB" pitchFamily="50" charset="-128"/>
                  <a:cs typeface="+mj-cs"/>
                </a:rPr>
                <a:t>University </a:t>
              </a:r>
              <a:r>
                <a:rPr lang="en-US" altLang="ja-JP" sz="1600" dirty="0">
                  <a:solidFill>
                    <a:prstClr val="black"/>
                  </a:solidFill>
                  <a:effectLst>
                    <a:glow rad="139700">
                      <a:srgbClr val="7598D9">
                        <a:satMod val="175000"/>
                        <a:alpha val="40000"/>
                      </a:srgbClr>
                    </a:glow>
                  </a:effectLst>
                  <a:latin typeface="+mj-lt"/>
                  <a:ea typeface="HGP創英角ｺﾞｼｯｸUB" pitchFamily="50" charset="-128"/>
                  <a:cs typeface="+mj-cs"/>
                </a:rPr>
                <a:t>of California San Francisco</a:t>
              </a:r>
              <a:endParaRPr kumimoji="1" lang="ja-JP" altLang="en-US" sz="1600" dirty="0">
                <a:latin typeface="+mj-lt"/>
              </a:endParaRPr>
            </a:p>
          </p:txBody>
        </p:sp>
        <p:pic>
          <p:nvPicPr>
            <p:cNvPr id="53" name="Picture 2" descr="Z:\UC大阪オフィス担当\イノ先生特別講義関係\フライヤー\7DYY4852.jpg"/>
            <p:cNvPicPr>
              <a:picLocks noChangeAspect="1" noChangeArrowheads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0795"/>
            <a:stretch/>
          </p:blipFill>
          <p:spPr bwMode="auto">
            <a:xfrm>
              <a:off x="1108563" y="2986777"/>
              <a:ext cx="1479365" cy="15356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4" name="角丸四角形吹き出し 53"/>
          <p:cNvSpPr/>
          <p:nvPr/>
        </p:nvSpPr>
        <p:spPr>
          <a:xfrm flipH="1">
            <a:off x="9385489" y="4138325"/>
            <a:ext cx="3464051" cy="798774"/>
          </a:xfrm>
          <a:prstGeom prst="wedgeRoundRectCallout">
            <a:avLst>
              <a:gd name="adj1" fmla="val -1918"/>
              <a:gd name="adj2" fmla="val 72708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100" b="1" dirty="0" smtClean="0">
              <a:solidFill>
                <a:schemeClr val="accent2">
                  <a:lumMod val="75000"/>
                </a:schemeClr>
              </a:solidFill>
              <a:latin typeface="ＭＳ Ｐゴシック"/>
              <a:cs typeface="ＭＳ Ｐゴシック"/>
            </a:endParaRPr>
          </a:p>
          <a:p>
            <a:pPr algn="ctr"/>
            <a:r>
              <a:rPr lang="ja-JP" altLang="en-US" sz="1100" b="1" dirty="0" smtClean="0">
                <a:solidFill>
                  <a:schemeClr val="accent2">
                    <a:lumMod val="75000"/>
                  </a:schemeClr>
                </a:solidFill>
                <a:latin typeface="ＭＳ Ｐゴシック"/>
                <a:cs typeface="ＭＳ Ｐゴシック"/>
              </a:rPr>
              <a:t>近年、医療の進歩によって、男女の産み分けも</a:t>
            </a:r>
            <a:endParaRPr lang="en-US" altLang="ja-JP" sz="1100" b="1" dirty="0" smtClean="0">
              <a:solidFill>
                <a:schemeClr val="accent2">
                  <a:lumMod val="75000"/>
                </a:schemeClr>
              </a:solidFill>
              <a:latin typeface="ＭＳ Ｐゴシック"/>
              <a:cs typeface="ＭＳ Ｐゴシック"/>
            </a:endParaRPr>
          </a:p>
          <a:p>
            <a:pPr algn="ctr"/>
            <a:r>
              <a:rPr lang="ja-JP" altLang="en-US" sz="1100" b="1" dirty="0" smtClean="0">
                <a:solidFill>
                  <a:schemeClr val="accent2">
                    <a:lumMod val="75000"/>
                  </a:schemeClr>
                </a:solidFill>
                <a:latin typeface="ＭＳ Ｐゴシック"/>
                <a:cs typeface="ＭＳ Ｐゴシック"/>
              </a:rPr>
              <a:t>可能な時代となりました。生殖医療に関する様々な</a:t>
            </a:r>
            <a:endParaRPr lang="en-US" altLang="ja-JP" sz="1100" b="1" dirty="0" smtClean="0">
              <a:solidFill>
                <a:schemeClr val="accent2">
                  <a:lumMod val="75000"/>
                </a:schemeClr>
              </a:solidFill>
              <a:latin typeface="ＭＳ Ｐゴシック"/>
              <a:cs typeface="ＭＳ Ｐゴシック"/>
            </a:endParaRPr>
          </a:p>
          <a:p>
            <a:pPr algn="ctr"/>
            <a:r>
              <a:rPr lang="ja-JP" altLang="en-US" sz="1100" b="1" dirty="0" smtClean="0">
                <a:solidFill>
                  <a:schemeClr val="accent2">
                    <a:lumMod val="75000"/>
                  </a:schemeClr>
                </a:solidFill>
                <a:latin typeface="ＭＳ Ｐゴシック"/>
                <a:cs typeface="ＭＳ Ｐゴシック"/>
              </a:rPr>
              <a:t>問題について、あなたならどう考えますか。</a:t>
            </a:r>
            <a:endParaRPr lang="en-US" altLang="ja-JP" sz="1100" b="1" dirty="0" smtClean="0">
              <a:solidFill>
                <a:schemeClr val="accent2">
                  <a:lumMod val="75000"/>
                </a:schemeClr>
              </a:solidFill>
              <a:latin typeface="ＭＳ Ｐゴシック"/>
              <a:cs typeface="ＭＳ Ｐゴシック"/>
            </a:endParaRPr>
          </a:p>
          <a:p>
            <a:pPr algn="ctr"/>
            <a:r>
              <a:rPr lang="en-US" altLang="ja-JP" sz="1100" b="1" dirty="0" smtClean="0">
                <a:solidFill>
                  <a:schemeClr val="accent2">
                    <a:lumMod val="75000"/>
                  </a:schemeClr>
                </a:solidFill>
                <a:latin typeface="ＭＳ Ｐゴシック"/>
                <a:cs typeface="ＭＳ Ｐゴシック"/>
              </a:rPr>
              <a:t>Let’s discuss in English! </a:t>
            </a:r>
          </a:p>
          <a:p>
            <a:pPr algn="ctr"/>
            <a:endParaRPr lang="en-US" altLang="ja-JP" sz="1100" b="1" dirty="0">
              <a:solidFill>
                <a:schemeClr val="accent2">
                  <a:lumMod val="75000"/>
                </a:schemeClr>
              </a:solidFill>
              <a:latin typeface="ＭＳ Ｐゴシック"/>
              <a:cs typeface="ＭＳ Ｐゴシック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8457550" y="6014531"/>
            <a:ext cx="38862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ja-JP" sz="1200" dirty="0"/>
              <a:t>近年、医療の進歩によって、男女の産み分けも可能な時代となりました。医療技術の進歩とともに湧き起こる</a:t>
            </a:r>
          </a:p>
          <a:p>
            <a:r>
              <a:rPr lang="ja-JP" altLang="ja-JP" sz="1200" dirty="0"/>
              <a:t>様々な問題について、あなたならどう考えますか。一緒に</a:t>
            </a:r>
            <a:r>
              <a:rPr lang="en-US" altLang="ja-JP" sz="1200" dirty="0"/>
              <a:t>discussion</a:t>
            </a:r>
            <a:r>
              <a:rPr lang="ja-JP" altLang="ja-JP" sz="1200" dirty="0"/>
              <a:t>しましょう。</a:t>
            </a:r>
          </a:p>
        </p:txBody>
      </p:sp>
      <p:sp>
        <p:nvSpPr>
          <p:cNvPr id="55" name="角丸四角形吹き出し 54"/>
          <p:cNvSpPr/>
          <p:nvPr/>
        </p:nvSpPr>
        <p:spPr>
          <a:xfrm flipH="1">
            <a:off x="8539981" y="4138325"/>
            <a:ext cx="3206080" cy="870171"/>
          </a:xfrm>
          <a:prstGeom prst="wedgeRoundRectCallout">
            <a:avLst>
              <a:gd name="adj1" fmla="val -3838"/>
              <a:gd name="adj2" fmla="val 74789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000" b="1" dirty="0">
                <a:solidFill>
                  <a:schemeClr val="accent2">
                    <a:lumMod val="75000"/>
                  </a:schemeClr>
                </a:solidFill>
                <a:latin typeface="ＭＳ Ｐゴシック"/>
                <a:cs typeface="ＭＳ Ｐゴシック"/>
              </a:rPr>
              <a:t>In recent years, gender selection has been made possible by the progress in medical </a:t>
            </a:r>
            <a:r>
              <a:rPr lang="en-US" altLang="ja-JP" sz="1000" b="1" dirty="0" smtClean="0">
                <a:solidFill>
                  <a:schemeClr val="accent2">
                    <a:lumMod val="75000"/>
                  </a:schemeClr>
                </a:solidFill>
                <a:latin typeface="ＭＳ Ｐゴシック"/>
                <a:cs typeface="ＭＳ Ｐゴシック"/>
              </a:rPr>
              <a:t>technologies. </a:t>
            </a:r>
            <a:r>
              <a:rPr lang="en-US" altLang="ja-JP" sz="1000" b="1" dirty="0" smtClean="0">
                <a:solidFill>
                  <a:schemeClr val="accent2">
                    <a:lumMod val="75000"/>
                  </a:schemeClr>
                </a:solidFill>
                <a:latin typeface="ＭＳ Ｐゴシック"/>
                <a:cs typeface="ＭＳ Ｐゴシック"/>
              </a:rPr>
              <a:t>There are many things to be discussed </a:t>
            </a:r>
            <a:r>
              <a:rPr lang="en-US" altLang="ja-JP" sz="1000" b="1" dirty="0" smtClean="0">
                <a:solidFill>
                  <a:schemeClr val="accent2">
                    <a:lumMod val="75000"/>
                  </a:schemeClr>
                </a:solidFill>
                <a:latin typeface="ＭＳ Ｐゴシック"/>
                <a:cs typeface="ＭＳ Ｐゴシック"/>
              </a:rPr>
              <a:t>considering the current medical technologies. </a:t>
            </a:r>
            <a:r>
              <a:rPr lang="en-US" altLang="ja-JP" sz="1000" b="1" dirty="0" smtClean="0">
                <a:solidFill>
                  <a:schemeClr val="accent2">
                    <a:lumMod val="75000"/>
                  </a:schemeClr>
                </a:solidFill>
                <a:latin typeface="ＭＳ Ｐゴシック"/>
                <a:cs typeface="ＭＳ Ｐゴシック"/>
              </a:rPr>
              <a:t>Let’s discuss it!</a:t>
            </a:r>
            <a:endParaRPr lang="en-US" altLang="ja-JP" sz="1000" b="1" dirty="0">
              <a:solidFill>
                <a:schemeClr val="accent2">
                  <a:lumMod val="75000"/>
                </a:schemeClr>
              </a:solidFill>
              <a:latin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LYER_MAY21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CAC9C89-FEDC-41A2-8865-7C49606994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FLYER_MAY21</Template>
  <TotalTime>0</TotalTime>
  <Words>201</Words>
  <Application>Microsoft Office PowerPoint</Application>
  <PresentationFormat>ユーザー設定</PresentationFormat>
  <Paragraphs>30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FLYER_MAY21</vt:lpstr>
      <vt:lpstr>Designing Your Family:  Do You Want a Boy or Girl?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2015-07-02T05:30:15Z</dcterms:created>
  <dcterms:modified xsi:type="dcterms:W3CDTF">2016-03-01T05:32:58Z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TC102862799990</vt:lpwstr>
  </property>
</Properties>
</file>