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4"/>
  </p:notesMasterIdLst>
  <p:sldIdLst>
    <p:sldId id="265" r:id="rId3"/>
  </p:sldIdLst>
  <p:sldSz cx="7561263" cy="10693400"/>
  <p:notesSz cx="6807200" cy="9939338"/>
  <p:defaultTextStyle>
    <a:defPPr>
      <a:defRPr lang="ja-JP"/>
    </a:defPPr>
    <a:lvl1pPr marL="0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1pPr>
    <a:lvl2pPr marL="497772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2pPr>
    <a:lvl3pPr marL="995545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3pPr>
    <a:lvl4pPr marL="1493317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4pPr>
    <a:lvl5pPr marL="1991090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5pPr>
    <a:lvl6pPr marL="2488863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6pPr>
    <a:lvl7pPr marL="2986635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7pPr>
    <a:lvl8pPr marL="3484408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8pPr>
    <a:lvl9pPr marL="3982180" algn="l" defTabSz="995545" rtl="0" eaLnBrk="1" latinLnBrk="0" hangingPunct="1">
      <a:defRPr kumimoji="1" sz="20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C00"/>
    <a:srgbClr val="99CC00"/>
    <a:srgbClr val="FFCCCC"/>
    <a:srgbClr val="CCFF66"/>
    <a:srgbClr val="66FF33"/>
    <a:srgbClr val="669900"/>
    <a:srgbClr val="9966FF"/>
    <a:srgbClr val="FF9933"/>
    <a:srgbClr val="FF6699"/>
    <a:srgbClr val="66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9885" autoAdjust="0"/>
  </p:normalViewPr>
  <p:slideViewPr>
    <p:cSldViewPr snapToGrid="0" snapToObjects="1">
      <p:cViewPr varScale="1">
        <p:scale>
          <a:sx n="47" d="100"/>
          <a:sy n="47" d="100"/>
        </p:scale>
        <p:origin x="2442" y="66"/>
      </p:cViewPr>
      <p:guideLst>
        <p:guide orient="horz" pos="3368"/>
        <p:guide pos="238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commentAuthors" Target="commentAuthors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2949786" cy="496967"/>
          </a:xfrm>
          <a:prstGeom prst="rect">
            <a:avLst/>
          </a:prstGeom>
        </p:spPr>
        <p:txBody>
          <a:bodyPr vert="horz" lIns="91520" tIns="45761" rIns="91520" bIns="45761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55842" y="3"/>
            <a:ext cx="2949786" cy="496967"/>
          </a:xfrm>
          <a:prstGeom prst="rect">
            <a:avLst/>
          </a:prstGeom>
        </p:spPr>
        <p:txBody>
          <a:bodyPr vert="horz" lIns="91520" tIns="45761" rIns="91520" bIns="45761" rtlCol="0"/>
          <a:lstStyle>
            <a:lvl1pPr algn="r">
              <a:defRPr sz="1200"/>
            </a:lvl1pPr>
          </a:lstStyle>
          <a:p>
            <a:fld id="{BF9C92B6-F11C-41C9-8BCF-244124D64897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2085975" y="744538"/>
            <a:ext cx="2635250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20" tIns="45761" rIns="91520" bIns="45761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0720" y="4721186"/>
            <a:ext cx="5445760" cy="4472702"/>
          </a:xfrm>
          <a:prstGeom prst="rect">
            <a:avLst/>
          </a:prstGeom>
        </p:spPr>
        <p:txBody>
          <a:bodyPr vert="horz" lIns="91520" tIns="45761" rIns="91520" bIns="45761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4" y="9440649"/>
            <a:ext cx="2949786" cy="496967"/>
          </a:xfrm>
          <a:prstGeom prst="rect">
            <a:avLst/>
          </a:prstGeom>
        </p:spPr>
        <p:txBody>
          <a:bodyPr vert="horz" lIns="91520" tIns="45761" rIns="91520" bIns="45761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55842" y="9440649"/>
            <a:ext cx="2949786" cy="496967"/>
          </a:xfrm>
          <a:prstGeom prst="rect">
            <a:avLst/>
          </a:prstGeom>
        </p:spPr>
        <p:txBody>
          <a:bodyPr vert="horz" lIns="91520" tIns="45761" rIns="91520" bIns="45761" rtlCol="0" anchor="b"/>
          <a:lstStyle>
            <a:lvl1pPr algn="r">
              <a:defRPr sz="1200"/>
            </a:lvl1pPr>
          </a:lstStyle>
          <a:p>
            <a:fld id="{112AF161-D8AF-4E43-99BE-60923BD69E88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6252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1pPr>
    <a:lvl2pPr marL="497772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2pPr>
    <a:lvl3pPr marL="995545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3pPr>
    <a:lvl4pPr marL="1493317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4pPr>
    <a:lvl5pPr marL="1991090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5pPr>
    <a:lvl6pPr marL="2488863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6pPr>
    <a:lvl7pPr marL="2986635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7pPr>
    <a:lvl8pPr marL="3484408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8pPr>
    <a:lvl9pPr marL="3982180" algn="l" defTabSz="995545" rtl="0" eaLnBrk="1" latinLnBrk="0" hangingPunct="1">
      <a:defRPr kumimoji="1"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67095" y="3321887"/>
            <a:ext cx="6427074" cy="2292149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134190" y="6059593"/>
            <a:ext cx="5292884" cy="273275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97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9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933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91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4888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9866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484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982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97288" y="6871501"/>
            <a:ext cx="6427074" cy="2123829"/>
          </a:xfrm>
        </p:spPr>
        <p:txBody>
          <a:bodyPr anchor="t"/>
          <a:lstStyle>
            <a:lvl1pPr algn="l">
              <a:defRPr sz="44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97288" y="4532321"/>
            <a:ext cx="6427074" cy="2339181"/>
          </a:xfrm>
        </p:spPr>
        <p:txBody>
          <a:bodyPr anchor="b"/>
          <a:lstStyle>
            <a:lvl1pPr marL="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 marL="497772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95545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49331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99109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4888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98663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4844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98218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283548" y="3604074"/>
            <a:ext cx="2488916" cy="101933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2898485" y="3604074"/>
            <a:ext cx="2488916" cy="10193384"/>
          </a:xfrm>
        </p:spPr>
        <p:txBody>
          <a:bodyPr/>
          <a:lstStyle>
            <a:lvl1pPr>
              <a:defRPr sz="3000"/>
            </a:lvl1pPr>
            <a:lvl2pPr>
              <a:defRPr sz="2600"/>
            </a:lvl2pPr>
            <a:lvl3pPr>
              <a:defRPr sz="21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3" y="428231"/>
            <a:ext cx="6805137" cy="1782234"/>
          </a:xfrm>
        </p:spPr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4" y="2393640"/>
            <a:ext cx="3340871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72" indent="0">
              <a:buNone/>
              <a:defRPr sz="2100" b="1"/>
            </a:lvl2pPr>
            <a:lvl3pPr marL="995545" indent="0">
              <a:buNone/>
              <a:defRPr sz="2000" b="1"/>
            </a:lvl3pPr>
            <a:lvl4pPr marL="1493317" indent="0">
              <a:buNone/>
              <a:defRPr sz="1800" b="1"/>
            </a:lvl4pPr>
            <a:lvl5pPr marL="1991090" indent="0">
              <a:buNone/>
              <a:defRPr sz="1800" b="1"/>
            </a:lvl5pPr>
            <a:lvl6pPr marL="2488863" indent="0">
              <a:buNone/>
              <a:defRPr sz="1800" b="1"/>
            </a:lvl6pPr>
            <a:lvl7pPr marL="2986635" indent="0">
              <a:buNone/>
              <a:defRPr sz="1800" b="1"/>
            </a:lvl7pPr>
            <a:lvl8pPr marL="3484408" indent="0">
              <a:buNone/>
              <a:defRPr sz="1800" b="1"/>
            </a:lvl8pPr>
            <a:lvl9pPr marL="3982180" indent="0">
              <a:buNone/>
              <a:defRPr sz="18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78064" y="3391194"/>
            <a:ext cx="3340871" cy="6161083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841018" y="2393640"/>
            <a:ext cx="3342183" cy="997555"/>
          </a:xfrm>
        </p:spPr>
        <p:txBody>
          <a:bodyPr anchor="b"/>
          <a:lstStyle>
            <a:lvl1pPr marL="0" indent="0">
              <a:buNone/>
              <a:defRPr sz="2600" b="1"/>
            </a:lvl1pPr>
            <a:lvl2pPr marL="497772" indent="0">
              <a:buNone/>
              <a:defRPr sz="2100" b="1"/>
            </a:lvl2pPr>
            <a:lvl3pPr marL="995545" indent="0">
              <a:buNone/>
              <a:defRPr sz="2000" b="1"/>
            </a:lvl3pPr>
            <a:lvl4pPr marL="1493317" indent="0">
              <a:buNone/>
              <a:defRPr sz="1800" b="1"/>
            </a:lvl4pPr>
            <a:lvl5pPr marL="1991090" indent="0">
              <a:buNone/>
              <a:defRPr sz="1800" b="1"/>
            </a:lvl5pPr>
            <a:lvl6pPr marL="2488863" indent="0">
              <a:buNone/>
              <a:defRPr sz="1800" b="1"/>
            </a:lvl6pPr>
            <a:lvl7pPr marL="2986635" indent="0">
              <a:buNone/>
              <a:defRPr sz="1800" b="1"/>
            </a:lvl7pPr>
            <a:lvl8pPr marL="3484408" indent="0">
              <a:buNone/>
              <a:defRPr sz="1800" b="1"/>
            </a:lvl8pPr>
            <a:lvl9pPr marL="3982180" indent="0">
              <a:buNone/>
              <a:defRPr sz="18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841018" y="3391194"/>
            <a:ext cx="3342183" cy="6161083"/>
          </a:xfrm>
        </p:spPr>
        <p:txBody>
          <a:bodyPr/>
          <a:lstStyle>
            <a:lvl1pPr>
              <a:defRPr sz="2600"/>
            </a:lvl1pPr>
            <a:lvl2pPr>
              <a:defRPr sz="21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78065" y="425756"/>
            <a:ext cx="2487603" cy="1811938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956245" y="425757"/>
            <a:ext cx="4226957" cy="9126521"/>
          </a:xfrm>
        </p:spPr>
        <p:txBody>
          <a:bodyPr/>
          <a:lstStyle>
            <a:lvl1pPr>
              <a:defRPr sz="3500"/>
            </a:lvl1pPr>
            <a:lvl2pPr>
              <a:defRPr sz="3000"/>
            </a:lvl2pPr>
            <a:lvl3pPr>
              <a:defRPr sz="26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78065" y="2237695"/>
            <a:ext cx="2487603" cy="7314583"/>
          </a:xfrm>
        </p:spPr>
        <p:txBody>
          <a:bodyPr/>
          <a:lstStyle>
            <a:lvl1pPr marL="0" indent="0">
              <a:buNone/>
              <a:defRPr sz="1600"/>
            </a:lvl1pPr>
            <a:lvl2pPr marL="497772" indent="0">
              <a:buNone/>
              <a:defRPr sz="1300"/>
            </a:lvl2pPr>
            <a:lvl3pPr marL="995545" indent="0">
              <a:buNone/>
              <a:defRPr sz="1100"/>
            </a:lvl3pPr>
            <a:lvl4pPr marL="1493317" indent="0">
              <a:buNone/>
              <a:defRPr sz="1000"/>
            </a:lvl4pPr>
            <a:lvl5pPr marL="1991090" indent="0">
              <a:buNone/>
              <a:defRPr sz="1000"/>
            </a:lvl5pPr>
            <a:lvl6pPr marL="2488863" indent="0">
              <a:buNone/>
              <a:defRPr sz="1000"/>
            </a:lvl6pPr>
            <a:lvl7pPr marL="2986635" indent="0">
              <a:buNone/>
              <a:defRPr sz="1000"/>
            </a:lvl7pPr>
            <a:lvl8pPr marL="3484408" indent="0">
              <a:buNone/>
              <a:defRPr sz="1000"/>
            </a:lvl8pPr>
            <a:lvl9pPr marL="398218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482060" y="7485380"/>
            <a:ext cx="4536758" cy="883692"/>
          </a:xfrm>
        </p:spPr>
        <p:txBody>
          <a:bodyPr anchor="b"/>
          <a:lstStyle>
            <a:lvl1pPr algn="l">
              <a:defRPr sz="21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482060" y="955475"/>
            <a:ext cx="4536758" cy="6416040"/>
          </a:xfrm>
        </p:spPr>
        <p:txBody>
          <a:bodyPr/>
          <a:lstStyle>
            <a:lvl1pPr marL="0" indent="0">
              <a:buNone/>
              <a:defRPr sz="3500"/>
            </a:lvl1pPr>
            <a:lvl2pPr marL="497772" indent="0">
              <a:buNone/>
              <a:defRPr sz="3000"/>
            </a:lvl2pPr>
            <a:lvl3pPr marL="995545" indent="0">
              <a:buNone/>
              <a:defRPr sz="2600"/>
            </a:lvl3pPr>
            <a:lvl4pPr marL="1493317" indent="0">
              <a:buNone/>
              <a:defRPr sz="2100"/>
            </a:lvl4pPr>
            <a:lvl5pPr marL="1991090" indent="0">
              <a:buNone/>
              <a:defRPr sz="2100"/>
            </a:lvl5pPr>
            <a:lvl6pPr marL="2488863" indent="0">
              <a:buNone/>
              <a:defRPr sz="2100"/>
            </a:lvl6pPr>
            <a:lvl7pPr marL="2986635" indent="0">
              <a:buNone/>
              <a:defRPr sz="2100"/>
            </a:lvl7pPr>
            <a:lvl8pPr marL="3484408" indent="0">
              <a:buNone/>
              <a:defRPr sz="2100"/>
            </a:lvl8pPr>
            <a:lvl9pPr marL="3982180" indent="0">
              <a:buNone/>
              <a:defRPr sz="2100"/>
            </a:lvl9pPr>
          </a:lstStyle>
          <a:p>
            <a:r>
              <a:rPr kumimoji="1" lang="ja-JP" altLang="en-US" dirty="0" smtClean="0"/>
              <a:t>アイコンをクリックして図を追加</a:t>
            </a:r>
            <a:endParaRPr kumimoji="1" lang="ja-JP" altLang="en-US" dirty="0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482060" y="8369072"/>
            <a:ext cx="4536758" cy="1254988"/>
          </a:xfrm>
        </p:spPr>
        <p:txBody>
          <a:bodyPr/>
          <a:lstStyle>
            <a:lvl1pPr marL="0" indent="0">
              <a:buNone/>
              <a:defRPr sz="1600"/>
            </a:lvl1pPr>
            <a:lvl2pPr marL="497772" indent="0">
              <a:buNone/>
              <a:defRPr sz="1300"/>
            </a:lvl2pPr>
            <a:lvl3pPr marL="995545" indent="0">
              <a:buNone/>
              <a:defRPr sz="1100"/>
            </a:lvl3pPr>
            <a:lvl4pPr marL="1493317" indent="0">
              <a:buNone/>
              <a:defRPr sz="1000"/>
            </a:lvl4pPr>
            <a:lvl5pPr marL="1991090" indent="0">
              <a:buNone/>
              <a:defRPr sz="1000"/>
            </a:lvl5pPr>
            <a:lvl6pPr marL="2488863" indent="0">
              <a:buNone/>
              <a:defRPr sz="1000"/>
            </a:lvl6pPr>
            <a:lvl7pPr marL="2986635" indent="0">
              <a:buNone/>
              <a:defRPr sz="1000"/>
            </a:lvl7pPr>
            <a:lvl8pPr marL="3484408" indent="0">
              <a:buNone/>
              <a:defRPr sz="1000"/>
            </a:lvl8pPr>
            <a:lvl9pPr marL="398218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111437" y="618832"/>
            <a:ext cx="1275964" cy="13178625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283548" y="618832"/>
            <a:ext cx="3701869" cy="13178625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78063" y="428231"/>
            <a:ext cx="6805137" cy="1782234"/>
          </a:xfrm>
          <a:prstGeom prst="rect">
            <a:avLst/>
          </a:prstGeom>
        </p:spPr>
        <p:txBody>
          <a:bodyPr vert="horz" lIns="99554" tIns="49778" rIns="99554" bIns="49778" rtlCol="0" anchor="ctr">
            <a:normAutofit/>
          </a:bodyPr>
          <a:lstStyle/>
          <a:p>
            <a:r>
              <a:rPr kumimoji="1" lang="ja-JP" altLang="en-US" smtClean="0"/>
              <a:t>マスタ タイトルの書式設定</a:t>
            </a:r>
            <a:endParaRPr kumimoji="1"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78063" y="2495127"/>
            <a:ext cx="6805137" cy="7057150"/>
          </a:xfrm>
          <a:prstGeom prst="rect">
            <a:avLst/>
          </a:prstGeom>
        </p:spPr>
        <p:txBody>
          <a:bodyPr vert="horz" lIns="99554" tIns="49778" rIns="99554" bIns="49778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78064" y="9911199"/>
            <a:ext cx="1764294" cy="569324"/>
          </a:xfrm>
          <a:prstGeom prst="rect">
            <a:avLst/>
          </a:prstGeom>
        </p:spPr>
        <p:txBody>
          <a:bodyPr vert="horz" lIns="99554" tIns="49778" rIns="99554" bIns="49778" rtlCol="0" anchor="ctr"/>
          <a:lstStyle>
            <a:lvl1pPr algn="l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E669CD-8A8D-488C-A36E-2A39534DDF2F}" type="datetimeFigureOut">
              <a:rPr kumimoji="1" lang="ja-JP" altLang="en-US" smtClean="0"/>
              <a:pPr/>
              <a:t>2018/10/10</a:t>
            </a:fld>
            <a:endParaRPr kumimoji="1" lang="ja-JP" altLang="en-US" dirty="0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583432" y="9911199"/>
            <a:ext cx="2394400" cy="569324"/>
          </a:xfrm>
          <a:prstGeom prst="rect">
            <a:avLst/>
          </a:prstGeom>
        </p:spPr>
        <p:txBody>
          <a:bodyPr vert="horz" lIns="99554" tIns="49778" rIns="99554" bIns="49778" rtlCol="0" anchor="ctr"/>
          <a:lstStyle>
            <a:lvl1pPr algn="ct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 dirty="0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5418906" y="9911199"/>
            <a:ext cx="1764294" cy="569324"/>
          </a:xfrm>
          <a:prstGeom prst="rect">
            <a:avLst/>
          </a:prstGeom>
        </p:spPr>
        <p:txBody>
          <a:bodyPr vert="horz" lIns="99554" tIns="49778" rIns="99554" bIns="49778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811D2-6D31-4704-97AE-1C87B42A6F57}" type="slidenum">
              <a:rPr kumimoji="1" lang="ja-JP" altLang="en-US" smtClean="0"/>
              <a:pPr/>
              <a:t>‹#›</a:t>
            </a:fld>
            <a:endParaRPr kumimoji="1" lang="ja-JP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95545" rtl="0" eaLnBrk="1" latinLnBrk="0" hangingPunct="1">
        <a:spcBef>
          <a:spcPct val="0"/>
        </a:spcBef>
        <a:buNone/>
        <a:defRPr kumimoji="1" sz="4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73329" indent="-373329" algn="l" defTabSz="995545" rtl="0" eaLnBrk="1" latinLnBrk="0" hangingPunct="1">
        <a:spcBef>
          <a:spcPct val="20000"/>
        </a:spcBef>
        <a:buFont typeface="Arial" pitchFamily="34" charset="0"/>
        <a:buChar char="•"/>
        <a:defRPr kumimoji="1" sz="3500" kern="1200">
          <a:solidFill>
            <a:schemeClr val="tx1"/>
          </a:solidFill>
          <a:latin typeface="+mn-lt"/>
          <a:ea typeface="+mn-ea"/>
          <a:cs typeface="+mn-cs"/>
        </a:defRPr>
      </a:lvl1pPr>
      <a:lvl2pPr marL="808880" indent="-311108" algn="l" defTabSz="995545" rtl="0" eaLnBrk="1" latinLnBrk="0" hangingPunct="1">
        <a:spcBef>
          <a:spcPct val="20000"/>
        </a:spcBef>
        <a:buFont typeface="Arial" pitchFamily="34" charset="0"/>
        <a:buChar char="–"/>
        <a:defRPr kumimoji="1"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1244431" indent="-248887" algn="l" defTabSz="995545" rtl="0" eaLnBrk="1" latinLnBrk="0" hangingPunct="1">
        <a:spcBef>
          <a:spcPct val="20000"/>
        </a:spcBef>
        <a:buFont typeface="Arial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3pPr>
      <a:lvl4pPr marL="1742204" indent="-248887" algn="l" defTabSz="995545" rtl="0" eaLnBrk="1" latinLnBrk="0" hangingPunct="1">
        <a:spcBef>
          <a:spcPct val="20000"/>
        </a:spcBef>
        <a:buFont typeface="Arial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239976" indent="-248887" algn="l" defTabSz="995545" rtl="0" eaLnBrk="1" latinLnBrk="0" hangingPunct="1">
        <a:spcBef>
          <a:spcPct val="20000"/>
        </a:spcBef>
        <a:buFont typeface="Arial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737749" indent="-248887" algn="l" defTabSz="995545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235521" indent="-248887" algn="l" defTabSz="995545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733293" indent="-248887" algn="l" defTabSz="995545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231067" indent="-248887" algn="l" defTabSz="995545" rtl="0" eaLnBrk="1" latinLnBrk="0" hangingPunct="1">
        <a:spcBef>
          <a:spcPct val="20000"/>
        </a:spcBef>
        <a:buFont typeface="Arial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97772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95545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493317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991090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488863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86635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84408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982180" algn="l" defTabSz="995545" rtl="0" eaLnBrk="1" latinLnBrk="0" hangingPunct="1"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mailto:uceap@office.Osaka-u.ac.jp" TargetMode="External"/><Relationship Id="rId9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図 37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693" t="13214" r="3893" b="25422"/>
          <a:stretch/>
        </p:blipFill>
        <p:spPr>
          <a:xfrm>
            <a:off x="127148" y="-33213"/>
            <a:ext cx="7443562" cy="5751591"/>
          </a:xfrm>
          <a:prstGeom prst="rect">
            <a:avLst/>
          </a:prstGeom>
        </p:spPr>
      </p:pic>
      <p:sp>
        <p:nvSpPr>
          <p:cNvPr id="54" name="正方形/長方形 53"/>
          <p:cNvSpPr/>
          <p:nvPr/>
        </p:nvSpPr>
        <p:spPr>
          <a:xfrm>
            <a:off x="830837" y="6164918"/>
            <a:ext cx="5942787" cy="4091286"/>
          </a:xfrm>
          <a:prstGeom prst="rect">
            <a:avLst/>
          </a:prstGeom>
          <a:noFill/>
        </p:spPr>
        <p:txBody>
          <a:bodyPr wrap="square" lIns="89319" tIns="44659" rIns="89319" bIns="44659">
            <a:spAutoFit/>
          </a:bodyPr>
          <a:lstStyle/>
          <a:p>
            <a:pPr lvl="0">
              <a:lnSpc>
                <a:spcPct val="150000"/>
              </a:lnSpc>
            </a:pP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Date:       Tuesday 6 November, 1:00pm –</a:t>
            </a:r>
            <a:r>
              <a:rPr lang="ja-JP" altLang="en-US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4:10pm</a:t>
            </a:r>
          </a:p>
          <a:p>
            <a:pPr lvl="0">
              <a:lnSpc>
                <a:spcPct val="150000"/>
              </a:lnSpc>
            </a:pP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Where</a:t>
            </a: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   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Lecture Room 4, </a:t>
            </a: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Interdisciplinary Research 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Building 7F,</a:t>
            </a:r>
            <a:endParaRPr lang="en-US" altLang="ja-JP" sz="1200" b="1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ja-JP" altLang="en-US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　　　　　</a:t>
            </a: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 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Toyonaka </a:t>
            </a: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Campus</a:t>
            </a:r>
          </a:p>
          <a:p>
            <a:pPr>
              <a:lnSpc>
                <a:spcPct val="150000"/>
              </a:lnSpc>
            </a:pP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Open to:  All Osaka University 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students</a:t>
            </a:r>
            <a:endParaRPr lang="en-US" altLang="ja-JP" sz="1200" b="1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</a:pP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Contact:  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UC </a:t>
            </a: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Osaka Office for any enquiries  </a:t>
            </a:r>
          </a:p>
          <a:p>
            <a:pPr lvl="0">
              <a:lnSpc>
                <a:spcPct val="150000"/>
              </a:lnSpc>
            </a:pPr>
            <a:r>
              <a:rPr lang="ja-JP" altLang="en-US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　　　　　　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Tel</a:t>
            </a: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06-6850-6785 / Email</a:t>
            </a: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: 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  <a:hlinkClick r:id="rId4"/>
              </a:rPr>
              <a:t>uceap@office.osaka-u.ac.jp</a:t>
            </a:r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endParaRPr lang="en-US" altLang="ja-JP" sz="1200" b="1" dirty="0">
              <a:solidFill>
                <a:prstClr val="black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en-US" altLang="ja-JP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Entry:       Please </a:t>
            </a:r>
            <a:r>
              <a:rPr lang="en-US" altLang="ja-JP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send an email with Subject </a:t>
            </a:r>
            <a:r>
              <a:rPr lang="en-US" altLang="ja-JP" sz="12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“11/6 UC </a:t>
            </a:r>
            <a:r>
              <a:rPr lang="en-US" altLang="ja-JP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Seminar Booking” </a:t>
            </a:r>
          </a:p>
          <a:p>
            <a:r>
              <a:rPr lang="en-US" altLang="ja-JP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                  including the following criteria </a:t>
            </a:r>
            <a:r>
              <a:rPr lang="en-US" altLang="ja-JP" sz="12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by </a:t>
            </a:r>
            <a:r>
              <a:rPr lang="en-US" altLang="ja-JP" sz="1200" b="1" u="sng" dirty="0" smtClean="0">
                <a:latin typeface="Arial Narrow" panose="020B0606020202030204" pitchFamily="34" charset="0"/>
                <a:cs typeface="Arial" panose="020B0604020202020204" pitchFamily="34" charset="0"/>
              </a:rPr>
              <a:t>9 AM, Friday, </a:t>
            </a:r>
            <a:r>
              <a:rPr lang="en-US" altLang="ja-JP" sz="1200" b="1" u="sng" dirty="0">
                <a:latin typeface="Arial Narrow" panose="020B0606020202030204" pitchFamily="34" charset="0"/>
                <a:cs typeface="Arial" panose="020B0604020202020204" pitchFamily="34" charset="0"/>
              </a:rPr>
              <a:t>2</a:t>
            </a:r>
            <a:r>
              <a:rPr lang="en-US" altLang="ja-JP" sz="1200" b="1" u="sng" dirty="0" smtClean="0">
                <a:latin typeface="Arial Narrow" panose="020B0606020202030204" pitchFamily="34" charset="0"/>
                <a:cs typeface="Arial" panose="020B0604020202020204" pitchFamily="34" charset="0"/>
              </a:rPr>
              <a:t> November</a:t>
            </a:r>
            <a:r>
              <a:rPr lang="en-US" altLang="ja-JP" sz="12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</a:p>
          <a:p>
            <a:r>
              <a:rPr lang="ja-JP" altLang="en-US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　</a:t>
            </a:r>
            <a:r>
              <a:rPr lang="ja-JP" altLang="en-US" sz="12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　　　　　</a:t>
            </a:r>
            <a:r>
              <a:rPr lang="en-US" altLang="ja-JP" sz="12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You can join us on the day if there might be space after the deadline,</a:t>
            </a:r>
          </a:p>
          <a:p>
            <a:r>
              <a:rPr lang="en-US" altLang="ja-JP" sz="1200" b="1" dirty="0"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altLang="ja-JP" sz="1200" b="1" dirty="0" smtClean="0">
                <a:latin typeface="Arial Narrow" panose="020B0606020202030204" pitchFamily="34" charset="0"/>
                <a:cs typeface="Arial" panose="020B0604020202020204" pitchFamily="34" charset="0"/>
              </a:rPr>
              <a:t>                 please don’t hesitate to contact us.</a:t>
            </a:r>
            <a:endParaRPr lang="en-US" altLang="ja-JP" sz="1200" b="1" dirty="0"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endParaRPr lang="en-US" altLang="ja-JP" sz="400" b="1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en-US" altLang="ja-JP" sz="1200" b="1" dirty="0">
                <a:solidFill>
                  <a:srgbClr val="FF000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1.</a:t>
            </a:r>
            <a:r>
              <a:rPr lang="en-US" altLang="ja-JP" sz="1200" b="1" dirty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 </a:t>
            </a:r>
            <a:r>
              <a:rPr lang="en-US" altLang="ja-JP" sz="1100" b="1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First name, FAMILY NAME 2. Your nationality 3. Student</a:t>
            </a:r>
            <a:r>
              <a:rPr lang="ja-JP" altLang="en-US" sz="1100" b="1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b="1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ID</a:t>
            </a:r>
            <a:r>
              <a:rPr lang="ja-JP" altLang="en-US" sz="1100" b="1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US" altLang="ja-JP" sz="1100" b="1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number 4. Dept./School/Lab name </a:t>
            </a:r>
            <a:r>
              <a:rPr lang="en-US" altLang="ja-JP" sz="1100" b="1" dirty="0" err="1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etc</a:t>
            </a:r>
            <a:r>
              <a:rPr lang="ja-JP" altLang="en-US" sz="1100" b="1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　　　</a:t>
            </a:r>
            <a:r>
              <a:rPr lang="en-US" altLang="ja-JP" sz="1100" b="1" dirty="0">
                <a:solidFill>
                  <a:srgbClr val="FF0000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and year of study (i.e. </a:t>
            </a:r>
            <a:r>
              <a:rPr lang="en-US" altLang="ja-JP" sz="1100" b="1" dirty="0">
                <a:solidFill>
                  <a:srgbClr val="FF0000"/>
                </a:solidFill>
                <a:latin typeface="Arial Narrow" panose="020B0606020202030204" pitchFamily="34" charset="0"/>
              </a:rPr>
              <a:t>School of Dentistry</a:t>
            </a:r>
            <a:r>
              <a:rPr lang="ja-JP" altLang="en-US" sz="1100" b="1" dirty="0">
                <a:solidFill>
                  <a:srgbClr val="FF0000"/>
                </a:solidFill>
                <a:latin typeface="Arial Narrow" panose="020B0606020202030204" pitchFamily="34" charset="0"/>
              </a:rPr>
              <a:t> </a:t>
            </a:r>
            <a:r>
              <a:rPr lang="en-US" altLang="ja-JP" sz="1100" b="1" dirty="0" smtClean="0">
                <a:solidFill>
                  <a:srgbClr val="FF0000"/>
                </a:solidFill>
                <a:latin typeface="Arial Narrow" panose="020B0606020202030204" pitchFamily="34" charset="0"/>
              </a:rPr>
              <a:t>U4</a:t>
            </a:r>
            <a:r>
              <a:rPr lang="en-US" altLang="ja-JP" sz="1100" b="1" dirty="0">
                <a:solidFill>
                  <a:srgbClr val="FF0000"/>
                </a:solidFill>
                <a:latin typeface="Arial Narrow" panose="020B0606020202030204" pitchFamily="34" charset="0"/>
              </a:rPr>
              <a:t>) 5. Your phone number 6. the number of times you have attended this seminar so far. 7. Any messages if you have.</a:t>
            </a:r>
            <a:endParaRPr lang="en-US" altLang="ja-JP" sz="1100" b="1" dirty="0">
              <a:solidFill>
                <a:srgbClr val="FF0000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r>
              <a:rPr lang="ja-JP" altLang="en-US" sz="1200" b="1" dirty="0" smtClean="0">
                <a:solidFill>
                  <a:srgbClr val="00B0F0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　　　　　</a:t>
            </a:r>
            <a:endParaRPr lang="en-US" altLang="ja-JP" sz="1200" b="1" dirty="0">
              <a:solidFill>
                <a:srgbClr val="00B0F0"/>
              </a:solidFill>
              <a:latin typeface="Arial Narrow" panose="020B0606020202030204" pitchFamily="34" charset="0"/>
              <a:cs typeface="Calibri" panose="020F0502020204030204" pitchFamily="34" charset="0"/>
            </a:endParaRPr>
          </a:p>
          <a:p>
            <a:r>
              <a:rPr lang="ja-JP" altLang="en-US" sz="1200" b="1" dirty="0" smtClean="0">
                <a:solidFill>
                  <a:prstClr val="black"/>
                </a:solidFill>
                <a:latin typeface="Arial Narrow" panose="020B0606020202030204" pitchFamily="34" charset="0"/>
                <a:cs typeface="Calibri" panose="020F0502020204030204" pitchFamily="34" charset="0"/>
              </a:rPr>
              <a:t>☆</a:t>
            </a:r>
            <a:r>
              <a:rPr lang="en-US" altLang="ja-JP" sz="1200" b="1" u="sng" dirty="0" smtClean="0">
                <a:latin typeface="Arial Narrow" panose="020B0606020202030204" pitchFamily="34" charset="0"/>
                <a:cs typeface="Calibri" panose="020F0502020204030204" pitchFamily="34" charset="0"/>
              </a:rPr>
              <a:t>Topic and Materials </a:t>
            </a:r>
            <a:r>
              <a:rPr lang="en-US" altLang="ja-JP" sz="1200" b="1" u="sng" dirty="0">
                <a:latin typeface="Arial Narrow" panose="020B0606020202030204" pitchFamily="34" charset="0"/>
                <a:cs typeface="Calibri" panose="020F0502020204030204" pitchFamily="34" charset="0"/>
              </a:rPr>
              <a:t>for the seminar can be found here:     </a:t>
            </a:r>
          </a:p>
          <a:p>
            <a:pPr lvl="0">
              <a:lnSpc>
                <a:spcPct val="150000"/>
              </a:lnSpc>
            </a:pPr>
            <a:r>
              <a:rPr lang="ja-JP" altLang="en-US" sz="1100" b="1" dirty="0">
                <a:solidFill>
                  <a:srgbClr val="0070C0"/>
                </a:solidFill>
                <a:latin typeface="+mj-ea"/>
                <a:cs typeface="Calibri" panose="020F0502020204030204" pitchFamily="34" charset="0"/>
              </a:rPr>
              <a:t> </a:t>
            </a:r>
            <a:r>
              <a:rPr lang="en-US" altLang="ja-JP" sz="11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http://</a:t>
            </a:r>
            <a:r>
              <a:rPr lang="en-US" altLang="ja-JP" sz="1100" b="1" dirty="0" smtClean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www.inosensei.com/osakauniversitygraduate/index.html</a:t>
            </a:r>
            <a:r>
              <a:rPr lang="ja-JP" altLang="en-US" sz="1400" dirty="0">
                <a:latin typeface="+mj-ea"/>
              </a:rPr>
              <a:t>　　　　　　　　　　</a:t>
            </a:r>
            <a:r>
              <a:rPr lang="en-US" altLang="ja-JP" sz="1400" dirty="0">
                <a:latin typeface="+mj-ea"/>
              </a:rPr>
              <a:t>    	</a:t>
            </a:r>
            <a:r>
              <a:rPr lang="ja-JP" altLang="en-US" sz="1400" dirty="0">
                <a:latin typeface="+mj-ea"/>
              </a:rPr>
              <a:t>　　　　　　　　　　　　　</a:t>
            </a:r>
            <a:r>
              <a:rPr lang="en-US" altLang="ja-JP" sz="1400" dirty="0">
                <a:latin typeface="+mj-ea"/>
              </a:rPr>
              <a:t>    	</a:t>
            </a:r>
            <a:endParaRPr lang="en-US" altLang="ja-JP" sz="1200" dirty="0">
              <a:latin typeface="+mj-ea"/>
            </a:endParaRPr>
          </a:p>
        </p:txBody>
      </p:sp>
      <p:sp>
        <p:nvSpPr>
          <p:cNvPr id="22" name="二等辺三角形 21"/>
          <p:cNvSpPr/>
          <p:nvPr/>
        </p:nvSpPr>
        <p:spPr>
          <a:xfrm rot="5400000">
            <a:off x="400872" y="-453529"/>
            <a:ext cx="6802718" cy="7604464"/>
          </a:xfrm>
          <a:prstGeom prst="triangle">
            <a:avLst>
              <a:gd name="adj" fmla="val 0"/>
            </a:avLst>
          </a:prstGeom>
          <a:solidFill>
            <a:srgbClr val="CC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5" name="直線コネクタ 24"/>
          <p:cNvCxnSpPr/>
          <p:nvPr/>
        </p:nvCxnSpPr>
        <p:spPr>
          <a:xfrm>
            <a:off x="249145" y="1570476"/>
            <a:ext cx="537605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グループ化 26"/>
          <p:cNvGrpSpPr/>
          <p:nvPr/>
        </p:nvGrpSpPr>
        <p:grpSpPr>
          <a:xfrm>
            <a:off x="1768621" y="9871005"/>
            <a:ext cx="4220441" cy="610565"/>
            <a:chOff x="221697" y="10372862"/>
            <a:chExt cx="3757189" cy="622892"/>
          </a:xfrm>
          <a:solidFill>
            <a:srgbClr val="7FCEF1"/>
          </a:solidFill>
        </p:grpSpPr>
        <p:sp>
          <p:nvSpPr>
            <p:cNvPr id="28" name="テキスト ボックス 27"/>
            <p:cNvSpPr txBox="1"/>
            <p:nvPr/>
          </p:nvSpPr>
          <p:spPr>
            <a:xfrm>
              <a:off x="221697" y="10436551"/>
              <a:ext cx="2992803" cy="541699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 anchor="ctr">
              <a:spAutoFit/>
            </a:bodyPr>
            <a:lstStyle/>
            <a:p>
              <a:pPr algn="ctr">
                <a:lnSpc>
                  <a:spcPts val="1661"/>
                </a:lnSpc>
              </a:pPr>
              <a:r>
                <a:rPr lang="en-US" altLang="ja-JP" sz="1100" b="1" dirty="0" smtClean="0"/>
                <a:t>      UC/UCEAP</a:t>
              </a:r>
              <a:r>
                <a:rPr lang="ja-JP" altLang="en-US" sz="1100" b="1" dirty="0"/>
                <a:t>大阪オフィス</a:t>
              </a:r>
              <a:r>
                <a:rPr lang="en-US" altLang="ja-JP" sz="1100" b="1" dirty="0"/>
                <a:t>Facebook</a:t>
              </a:r>
              <a:r>
                <a:rPr lang="ja-JP" altLang="en-US" sz="1100" b="1" dirty="0" smtClean="0"/>
                <a:t>ページ     </a:t>
              </a:r>
              <a:r>
                <a:rPr lang="en-US" altLang="ja-JP" sz="1100" b="1" dirty="0" smtClean="0"/>
                <a:t>     https</a:t>
              </a:r>
              <a:r>
                <a:rPr lang="en-US" altLang="ja-JP" sz="1100" b="1" dirty="0"/>
                <a:t>://</a:t>
              </a:r>
              <a:r>
                <a:rPr lang="en-US" altLang="ja-JP" sz="1100" b="1" dirty="0" smtClean="0"/>
                <a:t>www.facebook.com/UC.UCEAP.Osaka/ </a:t>
              </a:r>
              <a:r>
                <a:rPr lang="ja-JP" altLang="en-US" sz="1600" b="1" dirty="0"/>
                <a:t>　　</a:t>
              </a:r>
              <a:endParaRPr lang="en-US" altLang="ja-JP" sz="1600" b="1" dirty="0"/>
            </a:p>
          </p:txBody>
        </p:sp>
        <p:pic>
          <p:nvPicPr>
            <p:cNvPr id="29" name="Picture 2" descr="Z:\UC大阪オフィス担当\広報素材\Facebook_qrcode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5994" y="10372862"/>
              <a:ext cx="622892" cy="622892"/>
            </a:xfrm>
            <a:prstGeom prst="rect">
              <a:avLst/>
            </a:prstGeom>
            <a:grpFill/>
            <a:extLst/>
          </p:spPr>
        </p:pic>
      </p:grpSp>
      <p:sp>
        <p:nvSpPr>
          <p:cNvPr id="30" name="二等辺三角形 29"/>
          <p:cNvSpPr/>
          <p:nvPr/>
        </p:nvSpPr>
        <p:spPr>
          <a:xfrm rot="16200000" flipV="1">
            <a:off x="15649" y="5788226"/>
            <a:ext cx="1193976" cy="1225274"/>
          </a:xfrm>
          <a:prstGeom prst="triangle">
            <a:avLst>
              <a:gd name="adj" fmla="val 10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/>
        </p:nvSpPr>
        <p:spPr>
          <a:xfrm>
            <a:off x="778396" y="4596546"/>
            <a:ext cx="5345408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ja-JP" altLang="en-US" sz="105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HGPｺﾞｼｯｸE" panose="020B0900000000000000" pitchFamily="50" charset="-128"/>
              <a:ea typeface="HGPｺﾞｼｯｸE" panose="020B0900000000000000" pitchFamily="50" charset="-128"/>
            </a:endParaRPr>
          </a:p>
        </p:txBody>
      </p:sp>
      <p:sp>
        <p:nvSpPr>
          <p:cNvPr id="34" name="タイトル 3"/>
          <p:cNvSpPr txBox="1">
            <a:spLocks/>
          </p:cNvSpPr>
          <p:nvPr/>
        </p:nvSpPr>
        <p:spPr>
          <a:xfrm>
            <a:off x="242768" y="1545882"/>
            <a:ext cx="3887097" cy="998980"/>
          </a:xfrm>
          <a:prstGeom prst="rect">
            <a:avLst/>
          </a:prstGeom>
        </p:spPr>
        <p:txBody>
          <a:bodyPr vert="horz" lIns="99554" tIns="49778" rIns="99554" bIns="49778" rtlCol="0" anchor="ctr">
            <a:noAutofit/>
          </a:bodyPr>
          <a:lstStyle>
            <a:lvl1pPr algn="ctr" defTabSz="995545" rtl="0" eaLnBrk="1" latinLnBrk="0" hangingPunct="1">
              <a:spcBef>
                <a:spcPct val="0"/>
              </a:spcBef>
              <a:buNone/>
              <a:defRPr kumimoji="1"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altLang="ja-JP" sz="2800" b="1" dirty="0"/>
              <a:t>Should The Government </a:t>
            </a:r>
            <a:endParaRPr lang="en-US" altLang="ja-JP" sz="2800" b="1" dirty="0" smtClean="0"/>
          </a:p>
          <a:p>
            <a:pPr algn="l"/>
            <a:r>
              <a:rPr lang="en-US" altLang="ja-JP" sz="2800" b="1" dirty="0" smtClean="0"/>
              <a:t>Tax </a:t>
            </a:r>
            <a:r>
              <a:rPr lang="en-US" altLang="ja-JP" sz="2800" b="1" dirty="0"/>
              <a:t>Coke?</a:t>
            </a:r>
            <a:endParaRPr lang="ja-JP" altLang="ja-JP" sz="2800" b="1" dirty="0"/>
          </a:p>
        </p:txBody>
      </p:sp>
      <p:sp>
        <p:nvSpPr>
          <p:cNvPr id="35" name="正方形/長方形 34"/>
          <p:cNvSpPr/>
          <p:nvPr/>
        </p:nvSpPr>
        <p:spPr>
          <a:xfrm>
            <a:off x="244441" y="1175260"/>
            <a:ext cx="3343108" cy="402840"/>
          </a:xfrm>
          <a:prstGeom prst="rect">
            <a:avLst/>
          </a:prstGeom>
        </p:spPr>
        <p:txBody>
          <a:bodyPr wrap="none" lIns="89319" tIns="44659" rIns="89319" bIns="44659">
            <a:spAutoFit/>
          </a:bodyPr>
          <a:lstStyle/>
          <a:p>
            <a:pPr>
              <a:lnSpc>
                <a:spcPts val="2735"/>
              </a:lnSpc>
            </a:pPr>
            <a:r>
              <a:rPr lang="en-US" altLang="ja-JP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  <a:ea typeface="HGP創英角ｺﾞｼｯｸUB" panose="020B0900000000000000" pitchFamily="50" charset="-128"/>
                <a:cs typeface="Calibri" panose="020F0502020204030204" pitchFamily="34" charset="0"/>
              </a:rPr>
              <a:t>This Month’s Discussion Topic</a:t>
            </a:r>
            <a:r>
              <a:rPr lang="en-US" altLang="ja-JP" sz="1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ritannic Bold" panose="020B0903060703020204" pitchFamily="34" charset="0"/>
                <a:ea typeface="HGP創英角ｺﾞｼｯｸUB" panose="020B0900000000000000" pitchFamily="50" charset="-128"/>
              </a:rPr>
              <a:t>:</a:t>
            </a:r>
            <a:endParaRPr lang="ja-JP" altLang="en-US" sz="1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itannic Bold" panose="020B0903060703020204" pitchFamily="34" charset="0"/>
              <a:ea typeface="HGP創英角ｺﾞｼｯｸUB" panose="020B0900000000000000" pitchFamily="50" charset="-128"/>
            </a:endParaRPr>
          </a:p>
        </p:txBody>
      </p:sp>
      <p:sp>
        <p:nvSpPr>
          <p:cNvPr id="36" name="テキスト ボックス 35"/>
          <p:cNvSpPr txBox="1"/>
          <p:nvPr/>
        </p:nvSpPr>
        <p:spPr>
          <a:xfrm>
            <a:off x="146280" y="216500"/>
            <a:ext cx="6918916" cy="767299"/>
          </a:xfrm>
          <a:prstGeom prst="rect">
            <a:avLst/>
          </a:prstGeom>
          <a:noFill/>
        </p:spPr>
        <p:txBody>
          <a:bodyPr wrap="square" lIns="89319" tIns="44659" rIns="89319" bIns="44659" rtlCol="0">
            <a:spAutoFit/>
          </a:bodyPr>
          <a:lstStyle/>
          <a:p>
            <a:r>
              <a:rPr lang="en-US" altLang="ja-JP" sz="22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HGP創英角ｺﾞｼｯｸUB" pitchFamily="50" charset="-128"/>
                <a:cs typeface="+mj-cs"/>
              </a:rPr>
              <a:t>CASE BASED </a:t>
            </a:r>
            <a:r>
              <a:rPr lang="en-US" altLang="ja-JP" sz="2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HGP創英角ｺﾞｼｯｸUB" pitchFamily="50" charset="-128"/>
                <a:cs typeface="+mj-cs"/>
              </a:rPr>
              <a:t>CRITICAL THINKING</a:t>
            </a:r>
            <a:r>
              <a:rPr lang="ja-JP" altLang="en-US" sz="2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HGP創英角ｺﾞｼｯｸUB" pitchFamily="50" charset="-128"/>
                <a:cs typeface="+mj-cs"/>
              </a:rPr>
              <a:t> </a:t>
            </a:r>
            <a:r>
              <a:rPr lang="en-US" altLang="ja-JP" sz="2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HGP創英角ｺﾞｼｯｸUB" pitchFamily="50" charset="-128"/>
                <a:cs typeface="+mj-cs"/>
              </a:rPr>
              <a:t>SPECIAL LECTURE No.42</a:t>
            </a:r>
            <a:r>
              <a:rPr lang="ja-JP" altLang="en-US" sz="2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HGP創英角ｺﾞｼｯｸUB" pitchFamily="50" charset="-128"/>
                <a:cs typeface="+mj-cs"/>
              </a:rPr>
              <a:t>　</a:t>
            </a:r>
            <a:endParaRPr lang="en-US" altLang="ja-JP" sz="2200" b="1" dirty="0" smtClean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Narrow" panose="020B0606020202030204" pitchFamily="34" charset="0"/>
              <a:ea typeface="HGP創英角ｺﾞｼｯｸUB" pitchFamily="50" charset="-128"/>
              <a:cs typeface="+mj-cs"/>
            </a:endParaRPr>
          </a:p>
          <a:p>
            <a:r>
              <a:rPr lang="en-US" altLang="ja-JP" sz="2200" b="1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Narrow" panose="020B0606020202030204" pitchFamily="34" charset="0"/>
                <a:ea typeface="HGP創英角ｺﾞｼｯｸUB" pitchFamily="50" charset="-128"/>
                <a:cs typeface="+mj-cs"/>
              </a:rPr>
              <a:t>by UC OSAKA OFFICE</a:t>
            </a:r>
            <a:r>
              <a:rPr lang="ja-JP" altLang="en-US" sz="2200" b="1" dirty="0" smtClean="0">
                <a:solidFill>
                  <a:srgbClr val="0033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Narrow" panose="020B0606020202030204" pitchFamily="34" charset="0"/>
                <a:ea typeface="HGP創英角ｺﾞｼｯｸUB" pitchFamily="50" charset="-128"/>
                <a:cs typeface="+mj-cs"/>
              </a:rPr>
              <a:t>　</a:t>
            </a:r>
            <a:endParaRPr lang="en-US" altLang="ja-JP" sz="2200" b="1" dirty="0">
              <a:solidFill>
                <a:srgbClr val="0033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Arial Narrow" panose="020B0606020202030204" pitchFamily="34" charset="0"/>
              <a:ea typeface="HGP創英角ｺﾞｼｯｸUB" pitchFamily="50" charset="-128"/>
              <a:cs typeface="+mj-cs"/>
            </a:endParaRPr>
          </a:p>
        </p:txBody>
      </p:sp>
      <p:sp>
        <p:nvSpPr>
          <p:cNvPr id="53" name="正方形/長方形 52"/>
          <p:cNvSpPr/>
          <p:nvPr/>
        </p:nvSpPr>
        <p:spPr>
          <a:xfrm>
            <a:off x="0" y="5731795"/>
            <a:ext cx="7568879" cy="389183"/>
          </a:xfrm>
          <a:prstGeom prst="rect">
            <a:avLst/>
          </a:prstGeom>
          <a:solidFill>
            <a:srgbClr val="99CC00"/>
          </a:solidFill>
        </p:spPr>
        <p:txBody>
          <a:bodyPr wrap="square" lIns="89319" tIns="44659" rIns="89319" bIns="44659" anchor="ctr">
            <a:spAutoFit/>
          </a:bodyPr>
          <a:lstStyle/>
          <a:p>
            <a:pPr algn="ctr">
              <a:lnSpc>
                <a:spcPts val="2735"/>
              </a:lnSpc>
            </a:pPr>
            <a:r>
              <a:rPr lang="ja-JP" altLang="en-US" sz="1100" b="1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★ </a:t>
            </a:r>
            <a:r>
              <a:rPr lang="en-US" altLang="ja-JP" sz="1100" b="1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UC OSAKA OFFICE </a:t>
            </a:r>
            <a:r>
              <a:rPr lang="ja-JP" altLang="en-US" sz="1100" b="1" dirty="0" smtClean="0">
                <a:effectLst/>
                <a:latin typeface="游ゴシック" panose="020B0400000000000000" pitchFamily="50" charset="-128"/>
                <a:ea typeface="游ゴシック" panose="020B0400000000000000" pitchFamily="50" charset="-128"/>
              </a:rPr>
              <a:t>★ </a:t>
            </a:r>
            <a:r>
              <a:rPr lang="en-US" altLang="ja-JP" sz="1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UNIVERSITY OF CALIFORNIA OSAKA OFFICE </a:t>
            </a:r>
            <a:r>
              <a:rPr lang="ja-JP" altLang="en-US" sz="1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★ </a:t>
            </a:r>
            <a:r>
              <a:rPr lang="en-US" altLang="ja-JP" sz="1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UC</a:t>
            </a:r>
            <a:r>
              <a:rPr lang="ja-JP" altLang="en-US" sz="1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OSAKA</a:t>
            </a:r>
            <a:r>
              <a:rPr lang="ja-JP" altLang="en-US" sz="1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 </a:t>
            </a:r>
            <a:r>
              <a:rPr lang="en-US" altLang="ja-JP" sz="1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OFFICE</a:t>
            </a:r>
            <a:r>
              <a:rPr lang="ja-JP" altLang="en-US" sz="1100" b="1" dirty="0" smtClean="0">
                <a:latin typeface="游ゴシック" panose="020B0400000000000000" pitchFamily="50" charset="-128"/>
                <a:ea typeface="游ゴシック" panose="020B0400000000000000" pitchFamily="50" charset="-128"/>
              </a:rPr>
              <a:t> ★</a:t>
            </a:r>
            <a:endParaRPr lang="ja-JP" altLang="en-US" sz="1100" b="1" dirty="0">
              <a:latin typeface="游ゴシック" panose="020B0400000000000000" pitchFamily="50" charset="-128"/>
              <a:ea typeface="游ゴシック" panose="020B0400000000000000" pitchFamily="50" charset="-128"/>
            </a:endParaRPr>
          </a:p>
        </p:txBody>
      </p:sp>
      <p:pic>
        <p:nvPicPr>
          <p:cNvPr id="62" name="図 61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112" y="3025970"/>
            <a:ext cx="960000" cy="720000"/>
          </a:xfrm>
          <a:prstGeom prst="rect">
            <a:avLst/>
          </a:prstGeom>
        </p:spPr>
      </p:pic>
      <p:pic>
        <p:nvPicPr>
          <p:cNvPr id="63" name="図 62"/>
          <p:cNvPicPr>
            <a:picLocks noChangeAspect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631" y="9785529"/>
            <a:ext cx="781516" cy="781516"/>
          </a:xfrm>
          <a:prstGeom prst="rect">
            <a:avLst/>
          </a:prstGeom>
        </p:spPr>
      </p:pic>
      <p:sp>
        <p:nvSpPr>
          <p:cNvPr id="64" name="テキスト ボックス 63"/>
          <p:cNvSpPr txBox="1"/>
          <p:nvPr/>
        </p:nvSpPr>
        <p:spPr>
          <a:xfrm>
            <a:off x="285033" y="4420115"/>
            <a:ext cx="3334779" cy="705743"/>
          </a:xfrm>
          <a:prstGeom prst="rect">
            <a:avLst/>
          </a:prstGeom>
          <a:noFill/>
        </p:spPr>
        <p:txBody>
          <a:bodyPr wrap="square" lIns="89319" tIns="44659" rIns="89319" bIns="44659" rtlCol="0">
            <a:spAutoFit/>
          </a:bodyPr>
          <a:lstStyle/>
          <a:p>
            <a:r>
              <a:rPr lang="en-US" altLang="ja-JP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John Hampton </a:t>
            </a:r>
            <a:r>
              <a:rPr lang="en-US" altLang="ja-JP" sz="10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Ino</a:t>
            </a:r>
            <a:r>
              <a:rPr lang="en-US" altLang="ja-JP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: </a:t>
            </a:r>
          </a:p>
          <a:p>
            <a:r>
              <a:rPr lang="en-US" altLang="ja-JP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Professor Emeritus, </a:t>
            </a:r>
          </a:p>
          <a:p>
            <a:r>
              <a:rPr lang="en-US" altLang="ja-JP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University of California, </a:t>
            </a:r>
          </a:p>
          <a:p>
            <a:r>
              <a:rPr lang="en-US" altLang="ja-JP" sz="1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 Black" panose="020B0A04020102020204" pitchFamily="34" charset="0"/>
              </a:rPr>
              <a:t>San Francisco</a:t>
            </a:r>
            <a:endParaRPr lang="ja-JP" altLang="en-US" sz="1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 Black" panose="020B0A04020102020204" pitchFamily="34" charset="0"/>
            </a:endParaRPr>
          </a:p>
        </p:txBody>
      </p:sp>
      <p:sp>
        <p:nvSpPr>
          <p:cNvPr id="40" name="テキスト ボックス 39"/>
          <p:cNvSpPr txBox="1"/>
          <p:nvPr/>
        </p:nvSpPr>
        <p:spPr>
          <a:xfrm>
            <a:off x="1696596" y="3095635"/>
            <a:ext cx="3382907" cy="1167408"/>
          </a:xfrm>
          <a:prstGeom prst="rect">
            <a:avLst/>
          </a:prstGeom>
          <a:noFill/>
        </p:spPr>
        <p:txBody>
          <a:bodyPr wrap="square" lIns="89319" tIns="44659" rIns="89319" bIns="44659" rtlCol="0">
            <a:spAutoFit/>
          </a:bodyPr>
          <a:lstStyle/>
          <a:p>
            <a:r>
              <a:rPr lang="en-US" altLang="ja-JP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 Cond" panose="020B0706030402020204" pitchFamily="34" charset="0"/>
                <a:ea typeface="HGP創英角ｺﾞｼｯｸUB" pitchFamily="50" charset="-128"/>
              </a:rPr>
              <a:t>Interactive Seminar</a:t>
            </a:r>
            <a:br>
              <a:rPr lang="en-US" altLang="ja-JP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 Cond" panose="020B0706030402020204" pitchFamily="34" charset="0"/>
                <a:ea typeface="HGP創英角ｺﾞｼｯｸUB" pitchFamily="50" charset="-128"/>
              </a:rPr>
            </a:br>
            <a:r>
              <a:rPr lang="en-US" altLang="ja-JP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 Cond" panose="020B0706030402020204" pitchFamily="34" charset="0"/>
                <a:ea typeface="HGP創英角ｺﾞｼｯｸUB" pitchFamily="50" charset="-128"/>
              </a:rPr>
              <a:t>Brainstorming &amp; Creative </a:t>
            </a:r>
          </a:p>
          <a:p>
            <a:r>
              <a:rPr lang="en-US" altLang="ja-JP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 Cond" panose="020B0706030402020204" pitchFamily="34" charset="0"/>
                <a:ea typeface="HGP創英角ｺﾞｼｯｸUB" pitchFamily="50" charset="-128"/>
              </a:rPr>
              <a:t>Discussion in English</a:t>
            </a:r>
            <a:r>
              <a:rPr lang="ja-JP" altLang="en-US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 Cond" panose="020B0706030402020204" pitchFamily="34" charset="0"/>
                <a:ea typeface="HGP創英角ｺﾞｼｯｸUB" pitchFamily="50" charset="-128"/>
              </a:rPr>
              <a:t>　　　　　　　　　　　　　　　　　　　　　　　　　　　　　　　　　　　　　　　　　 </a:t>
            </a:r>
            <a:r>
              <a:rPr lang="en-US" altLang="ja-JP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 Cond" panose="020B0706030402020204" pitchFamily="34" charset="0"/>
                <a:ea typeface="HGP創英角ｺﾞｼｯｸUB" pitchFamily="50" charset="-128"/>
              </a:rPr>
              <a:t>Led by Professor </a:t>
            </a:r>
          </a:p>
          <a:p>
            <a:r>
              <a:rPr lang="en-US" altLang="ja-JP" sz="1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 Cond" panose="020B0706030402020204" pitchFamily="34" charset="0"/>
                <a:ea typeface="HGP創英角ｺﾞｼｯｸUB" pitchFamily="50" charset="-128"/>
              </a:rPr>
              <a:t>John </a:t>
            </a:r>
            <a:r>
              <a:rPr lang="en-US" altLang="ja-JP" sz="1400" dirty="0" err="1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Franklin Gothic Demi Cond" panose="020B0706030402020204" pitchFamily="34" charset="0"/>
                <a:ea typeface="HGP創英角ｺﾞｼｯｸUB" pitchFamily="50" charset="-128"/>
              </a:rPr>
              <a:t>Ino</a:t>
            </a:r>
            <a:endParaRPr lang="en-US" altLang="ja-JP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ritannic Bold" panose="020B0903060703020204" pitchFamily="34" charset="0"/>
              <a:ea typeface="+mj-ea"/>
              <a:cs typeface="+mj-cs"/>
            </a:endParaRPr>
          </a:p>
        </p:txBody>
      </p:sp>
      <p:pic>
        <p:nvPicPr>
          <p:cNvPr id="41" name="Picture 2" descr="Z:\UC大阪オフィス担当\イノ先生特別講義関係\フライヤー\7DYY4852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17" r="1069" b="30795"/>
          <a:stretch/>
        </p:blipFill>
        <p:spPr bwMode="auto">
          <a:xfrm>
            <a:off x="518503" y="3101260"/>
            <a:ext cx="1187608" cy="133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円/楕円 18"/>
          <p:cNvSpPr/>
          <p:nvPr/>
        </p:nvSpPr>
        <p:spPr>
          <a:xfrm>
            <a:off x="4048523" y="617147"/>
            <a:ext cx="3441745" cy="2312401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lIns="89319" tIns="44659" rIns="89319" bIns="44659" rtlCol="0" anchor="ctr"/>
          <a:lstStyle/>
          <a:p>
            <a:pPr algn="ctr"/>
            <a:r>
              <a:rPr lang="en-US" altLang="ja-JP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WATCH</a:t>
            </a:r>
          </a:p>
          <a:p>
            <a:pPr algn="ctr"/>
            <a:r>
              <a:rPr lang="en-US" altLang="ja-JP" b="1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INO-SENSEI ON YOUTUBE !</a:t>
            </a:r>
          </a:p>
          <a:p>
            <a:pPr algn="ctr"/>
            <a:r>
              <a:rPr lang="en-US" altLang="ja-JP" sz="1800" b="1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</a:t>
            </a:r>
            <a:r>
              <a:rPr lang="en-US" altLang="ja-JP" sz="1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://www.youtube.com/watch?v=CdklRRqaSpA</a:t>
            </a:r>
            <a:endParaRPr lang="en-US" altLang="ja-JP" sz="1800" b="1" dirty="0" smtClean="0">
              <a:solidFill>
                <a:schemeClr val="tx1"/>
              </a:solidFill>
            </a:endParaRPr>
          </a:p>
        </p:txBody>
      </p:sp>
      <p:sp>
        <p:nvSpPr>
          <p:cNvPr id="66" name="正方形/長方形 65"/>
          <p:cNvSpPr/>
          <p:nvPr/>
        </p:nvSpPr>
        <p:spPr>
          <a:xfrm>
            <a:off x="2739052" y="3539822"/>
            <a:ext cx="478275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ja-JP" sz="900" b="1" dirty="0" smtClean="0"/>
              <a:t>	</a:t>
            </a:r>
            <a:r>
              <a:rPr lang="en-US" altLang="ja-JP" sz="1100" b="1" dirty="0" smtClean="0"/>
              <a:t>This lecture </a:t>
            </a:r>
          </a:p>
          <a:p>
            <a:r>
              <a:rPr lang="en-US" altLang="ja-JP" sz="1100" b="1" dirty="0"/>
              <a:t> </a:t>
            </a:r>
            <a:r>
              <a:rPr lang="en-US" altLang="ja-JP" sz="1100" b="1" dirty="0" smtClean="0"/>
              <a:t>                     aims to  give students a chance </a:t>
            </a:r>
          </a:p>
          <a:p>
            <a:r>
              <a:rPr lang="en-US" altLang="ja-JP" sz="1100" b="1" dirty="0"/>
              <a:t> </a:t>
            </a:r>
            <a:r>
              <a:rPr lang="en-US" altLang="ja-JP" sz="1100" b="1" dirty="0" smtClean="0"/>
              <a:t>             to discuss familiar and important topics with people           </a:t>
            </a:r>
          </a:p>
          <a:p>
            <a:r>
              <a:rPr lang="en-US" altLang="ja-JP" sz="1100" b="1" dirty="0"/>
              <a:t> </a:t>
            </a:r>
            <a:r>
              <a:rPr lang="en-US" altLang="ja-JP" sz="1100" b="1" dirty="0" smtClean="0"/>
              <a:t>         with different background. You will learn various </a:t>
            </a:r>
          </a:p>
          <a:p>
            <a:r>
              <a:rPr lang="en-US" altLang="ja-JP" sz="1100" b="1" dirty="0"/>
              <a:t> </a:t>
            </a:r>
            <a:r>
              <a:rPr lang="en-US" altLang="ja-JP" sz="1100" b="1" dirty="0" smtClean="0"/>
              <a:t>    perspectives of people from different departments, </a:t>
            </a:r>
          </a:p>
          <a:p>
            <a:r>
              <a:rPr lang="en-US" altLang="ja-JP" sz="1100" b="1" dirty="0" smtClean="0"/>
              <a:t>studies, and nationalities. Please join us!</a:t>
            </a:r>
          </a:p>
        </p:txBody>
      </p:sp>
      <p:sp>
        <p:nvSpPr>
          <p:cNvPr id="7" name="正方形/長方形 6"/>
          <p:cNvSpPr/>
          <p:nvPr/>
        </p:nvSpPr>
        <p:spPr>
          <a:xfrm>
            <a:off x="386968" y="2535926"/>
            <a:ext cx="402225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ja-JP" sz="1100" b="1" dirty="0" smtClean="0"/>
              <a:t>Please check here for </a:t>
            </a:r>
            <a:r>
              <a:rPr lang="en-US" altLang="ja-JP" sz="1100" b="1" dirty="0"/>
              <a:t>more details</a:t>
            </a:r>
            <a:r>
              <a:rPr lang="en-US" altLang="ja-JP" sz="1100" b="1" dirty="0" smtClean="0"/>
              <a:t>:</a:t>
            </a:r>
          </a:p>
          <a:p>
            <a:r>
              <a:rPr lang="en-US" altLang="ja-JP" sz="1100" b="1" dirty="0" smtClean="0"/>
              <a:t>http</a:t>
            </a:r>
            <a:r>
              <a:rPr lang="en-US" altLang="ja-JP" sz="1100" b="1" dirty="0"/>
              <a:t>://www.inosensei.com/osakauniversitygraduate/index.html</a:t>
            </a:r>
            <a:endParaRPr lang="ja-JP" altLang="en-US" sz="1100" dirty="0"/>
          </a:p>
        </p:txBody>
      </p:sp>
      <p:sp>
        <p:nvSpPr>
          <p:cNvPr id="5" name="楕円 4"/>
          <p:cNvSpPr/>
          <p:nvPr/>
        </p:nvSpPr>
        <p:spPr>
          <a:xfrm>
            <a:off x="5019701" y="6268883"/>
            <a:ext cx="2208206" cy="1466951"/>
          </a:xfrm>
          <a:prstGeom prst="ellipse">
            <a:avLst/>
          </a:prstGeom>
          <a:gradFill flip="none" rotWithShape="1">
            <a:gsLst>
              <a:gs pos="65000">
                <a:schemeClr val="bg2">
                  <a:lumMod val="90000"/>
                </a:schemeClr>
              </a:gs>
              <a:gs pos="3000">
                <a:schemeClr val="accent2">
                  <a:lumMod val="75000"/>
                </a:schemeClr>
              </a:gs>
            </a:gsLst>
            <a:lin ang="5400000" scaled="1"/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en-US" altLang="ja-JP" b="1" i="1" dirty="0" smtClean="0"/>
              <a:t>Let’s enjoy discussion!</a:t>
            </a:r>
            <a:endParaRPr kumimoji="1" lang="ja-JP" altLang="en-US" b="1" i="1" dirty="0"/>
          </a:p>
        </p:txBody>
      </p:sp>
    </p:spTree>
    <p:extLst>
      <p:ext uri="{BB962C8B-B14F-4D97-AF65-F5344CB8AC3E}">
        <p14:creationId xmlns:p14="http://schemas.microsoft.com/office/powerpoint/2010/main" val="185291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LYER_MAY21">
  <a:themeElements>
    <a:clrScheme name="スパイス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1CAC9C89-FEDC-41A2-8865-7C496069946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FLYER_MAY21</Template>
  <TotalTime>0</TotalTime>
  <Words>100</Words>
  <Application>Microsoft Office PowerPoint</Application>
  <PresentationFormat>ユーザー設定</PresentationFormat>
  <Paragraphs>41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HGPｺﾞｼｯｸE</vt:lpstr>
      <vt:lpstr>HGP創英角ｺﾞｼｯｸUB</vt:lpstr>
      <vt:lpstr>ＭＳ Ｐゴシック</vt:lpstr>
      <vt:lpstr>游ゴシック</vt:lpstr>
      <vt:lpstr>Arial</vt:lpstr>
      <vt:lpstr>Arial Black</vt:lpstr>
      <vt:lpstr>Arial Narrow</vt:lpstr>
      <vt:lpstr>Britannic Bold</vt:lpstr>
      <vt:lpstr>Calibri</vt:lpstr>
      <vt:lpstr>Franklin Gothic Demi Cond</vt:lpstr>
      <vt:lpstr>FLYER_MAY21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2015-07-02T05:30:15Z</dcterms:created>
  <dcterms:modified xsi:type="dcterms:W3CDTF">2018-10-10T05:34:22Z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TC102862799990</vt:lpwstr>
  </property>
</Properties>
</file>