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 autoCompressPictures="0">
  <p:sldMasterIdLst>
    <p:sldMasterId id="2147484141" r:id="rId4"/>
  </p:sldMasterIdLst>
  <p:notesMasterIdLst>
    <p:notesMasterId r:id="rId8"/>
  </p:notesMasterIdLst>
  <p:handoutMasterIdLst>
    <p:handoutMasterId r:id="rId9"/>
  </p:handoutMasterIdLst>
  <p:sldIdLst>
    <p:sldId id="3427" r:id="rId5"/>
    <p:sldId id="4941" r:id="rId6"/>
    <p:sldId id="5219" r:id="rId7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D9"/>
    <a:srgbClr val="BCB7B3"/>
    <a:srgbClr val="FF7979"/>
    <a:srgbClr val="F8EDED"/>
    <a:srgbClr val="FF00FF"/>
    <a:srgbClr val="77933C"/>
    <a:srgbClr val="E7EFD7"/>
    <a:srgbClr val="C285FF"/>
    <a:srgbClr val="CC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7E79FB-8238-4A42-8419-D2BE0A4223EA}" v="10" dt="2024-07-22T08:20:54.7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70" y="72"/>
      </p:cViewPr>
      <p:guideLst>
        <p:guide orient="horz" pos="3793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4AD1D36-0F3E-4155-8FD7-7C9A14156E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9575" cy="49847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5165F49-4B90-40FD-828C-28EA12C4C8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41" y="2"/>
            <a:ext cx="2949575" cy="49847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BD61EC33-F2D9-44DB-94B1-1D81A0BDB395}" type="datetimeFigureOut">
              <a:rPr kumimoji="1" lang="ja-JP" altLang="en-US" smtClean="0"/>
              <a:t>2024/7/22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F22F190-60B9-43F6-8F75-9398378D1C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9440866"/>
            <a:ext cx="2949575" cy="49847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9A13917-F1A6-4212-9FF6-D22418C485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41" y="9440866"/>
            <a:ext cx="2949575" cy="49847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6BD7DDA7-D22B-4352-A700-4311CDF8E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8729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2"/>
            <a:ext cx="2949575" cy="496888"/>
          </a:xfrm>
          <a:prstGeom prst="rect">
            <a:avLst/>
          </a:prstGeom>
        </p:spPr>
        <p:txBody>
          <a:bodyPr vert="horz" lIns="91395" tIns="45697" rIns="91395" bIns="4569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5" y="2"/>
            <a:ext cx="2949575" cy="496888"/>
          </a:xfrm>
          <a:prstGeom prst="rect">
            <a:avLst/>
          </a:prstGeom>
        </p:spPr>
        <p:txBody>
          <a:bodyPr vert="horz" lIns="91395" tIns="45697" rIns="91395" bIns="45697" rtlCol="0"/>
          <a:lstStyle>
            <a:lvl1pPr algn="r">
              <a:defRPr sz="1200"/>
            </a:lvl1pPr>
          </a:lstStyle>
          <a:p>
            <a:fld id="{B05784E1-AEF3-43A5-B5D0-678957CF9D83}" type="datetimeFigureOut">
              <a:rPr kumimoji="1" lang="ja-JP" altLang="en-US" smtClean="0"/>
              <a:t>2024/7/22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5" tIns="45697" rIns="91395" bIns="4569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1" y="4721227"/>
            <a:ext cx="5445125" cy="4471988"/>
          </a:xfrm>
          <a:prstGeom prst="rect">
            <a:avLst/>
          </a:prstGeom>
        </p:spPr>
        <p:txBody>
          <a:bodyPr vert="horz" lIns="91395" tIns="45697" rIns="91395" bIns="4569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8" y="9440867"/>
            <a:ext cx="2949575" cy="496887"/>
          </a:xfrm>
          <a:prstGeom prst="rect">
            <a:avLst/>
          </a:prstGeom>
        </p:spPr>
        <p:txBody>
          <a:bodyPr vert="horz" lIns="91395" tIns="45697" rIns="91395" bIns="4569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5" y="9440867"/>
            <a:ext cx="2949575" cy="496887"/>
          </a:xfrm>
          <a:prstGeom prst="rect">
            <a:avLst/>
          </a:prstGeom>
        </p:spPr>
        <p:txBody>
          <a:bodyPr vert="horz" lIns="91395" tIns="45697" rIns="91395" bIns="45697" rtlCol="0" anchor="b"/>
          <a:lstStyle>
            <a:lvl1pPr algn="r">
              <a:defRPr sz="1200"/>
            </a:lvl1pPr>
          </a:lstStyle>
          <a:p>
            <a:fld id="{38022D4F-7C7D-4371-86A0-C1245C5C41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60758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2168-6976-4C48-8DC0-6A059BFCF8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20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4405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627684"/>
            <a:ext cx="2057400" cy="2154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590E2168-6976-4C48-8DC0-6A059BFCF8E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440576"/>
            <a:ext cx="9144000" cy="0"/>
          </a:xfrm>
          <a:prstGeom prst="line">
            <a:avLst/>
          </a:prstGeom>
          <a:ln w="6350">
            <a:gradFill flip="none" rotWithShape="1">
              <a:gsLst>
                <a:gs pos="0">
                  <a:schemeClr val="tx1"/>
                </a:gs>
                <a:gs pos="89000">
                  <a:schemeClr val="bg1">
                    <a:lumMod val="75000"/>
                  </a:schemeClr>
                </a:gs>
                <a:gs pos="6200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 userDrawn="1"/>
        </p:nvCxnSpPr>
        <p:spPr>
          <a:xfrm>
            <a:off x="204107" y="6608197"/>
            <a:ext cx="8939893" cy="0"/>
          </a:xfrm>
          <a:prstGeom prst="line">
            <a:avLst/>
          </a:prstGeom>
          <a:ln w="6350">
            <a:gradFill flip="none" rotWithShape="1">
              <a:gsLst>
                <a:gs pos="100000">
                  <a:schemeClr val="tx1"/>
                </a:gs>
                <a:gs pos="13000">
                  <a:schemeClr val="bg1">
                    <a:lumMod val="65000"/>
                  </a:schemeClr>
                </a:gs>
                <a:gs pos="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48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2">
            <a:extLst>
              <a:ext uri="{FF2B5EF4-FFF2-40B4-BE49-F238E27FC236}">
                <a16:creationId xmlns:a16="http://schemas.microsoft.com/office/drawing/2014/main" id="{F2D394D7-39E2-4798-90A1-127115B57569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fontAlgn="base">
              <a:spcAft>
                <a:spcPct val="0"/>
              </a:spcAft>
              <a:buFont typeface="Wingdings" pitchFamily="2" charset="2"/>
            </a:pPr>
            <a:r>
              <a:rPr lang="ja-JP" altLang="en-US" sz="1600" b="1" kern="0">
                <a:solidFill>
                  <a:srgbClr val="474747"/>
                </a:solidFill>
                <a:latin typeface="+mn-ea"/>
                <a:ea typeface="+mn-ea"/>
              </a:rPr>
              <a:t>開示情報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6E9F3C2-3AA5-4DD1-A50E-B9BB3833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F1554-2D09-44E7-B845-C550EFFA8A79}" type="slidenum">
              <a:rPr kumimoji="1" lang="ja-JP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88463010-DAEE-4CBE-92BA-CD29F740E6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315499"/>
              </p:ext>
            </p:extLst>
          </p:nvPr>
        </p:nvGraphicFramePr>
        <p:xfrm>
          <a:off x="90000" y="487333"/>
          <a:ext cx="8964000" cy="5773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1358285606"/>
                    </a:ext>
                  </a:extLst>
                </a:gridCol>
                <a:gridCol w="7128000">
                  <a:extLst>
                    <a:ext uri="{9D8B030D-6E8A-4147-A177-3AD203B41FA5}">
                      <a16:colId xmlns:a16="http://schemas.microsoft.com/office/drawing/2014/main" val="2683997083"/>
                    </a:ext>
                  </a:extLst>
                </a:gridCol>
              </a:tblGrid>
              <a:tr h="455056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80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■計画概要</a:t>
                      </a:r>
                      <a:endParaRPr kumimoji="1" lang="ja-JP" altLang="en-US" sz="1800" b="1" kern="1200">
                        <a:solidFill>
                          <a:schemeClr val="lt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36000" marR="36000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kern="120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施工会社</a:t>
                      </a:r>
                    </a:p>
                  </a:txBody>
                  <a:tcPr marL="36000" marR="36000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523544"/>
                  </a:ext>
                </a:extLst>
              </a:tr>
              <a:tr h="355027">
                <a:tc>
                  <a:txBody>
                    <a:bodyPr/>
                    <a:lstStyle/>
                    <a:p>
                      <a:pPr lvl="0"/>
                      <a:r>
                        <a:rPr kumimoji="1" lang="ja-JP" altLang="en-US" sz="1400" strike="noStrik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事業名称</a:t>
                      </a:r>
                    </a:p>
                  </a:txBody>
                  <a:tcPr marL="108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kumimoji="1" lang="ja-JP" altLang="en-US" sz="140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大阪大学（豊中）豊中アゴラ棟（仮称）整備事業</a:t>
                      </a:r>
                      <a:endParaRPr kumimoji="1" lang="en-US" altLang="ja-JP" sz="140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8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617392"/>
                  </a:ext>
                </a:extLst>
              </a:tr>
              <a:tr h="355027">
                <a:tc>
                  <a:txBody>
                    <a:bodyPr/>
                    <a:lstStyle/>
                    <a:p>
                      <a:pPr lvl="0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計画地</a:t>
                      </a:r>
                    </a:p>
                  </a:txBody>
                  <a:tcPr marL="108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kumimoji="1" lang="ja-JP" altLang="en-US" sz="140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大阪府豊中市待兼山１－１</a:t>
                      </a:r>
                      <a:endParaRPr kumimoji="1" lang="en-US" altLang="ja-JP" sz="140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8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4912695"/>
                  </a:ext>
                </a:extLst>
              </a:tr>
              <a:tr h="355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建物規模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（予定）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8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kumimoji="1" lang="ja-JP" altLang="en-US" sz="140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延床面積　約</a:t>
                      </a:r>
                      <a:r>
                        <a:rPr kumimoji="1" lang="en-US" altLang="ja-JP" sz="140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15,000</a:t>
                      </a:r>
                      <a:r>
                        <a:rPr kumimoji="1" lang="ja-JP" altLang="en-US" sz="140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㎡</a:t>
                      </a:r>
                      <a:endParaRPr kumimoji="1" lang="en-US" altLang="ja-JP" sz="140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8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644478"/>
                  </a:ext>
                </a:extLst>
              </a:tr>
              <a:tr h="24786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用途</a:t>
                      </a:r>
                    </a:p>
                  </a:txBody>
                  <a:tcPr marL="108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大学（実験施設等を有するもの）</a:t>
                      </a:r>
                      <a:endParaRPr kumimoji="1" lang="en-US" altLang="ja-JP" sz="1400" kern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lvl="0" algn="l"/>
                      <a:r>
                        <a:rPr kumimoji="1" lang="en-US" altLang="ja-JP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※</a:t>
                      </a:r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「令和６年国土交通省告示第</a:t>
                      </a:r>
                      <a:r>
                        <a:rPr kumimoji="1" lang="en-US" altLang="ja-JP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8</a:t>
                      </a:r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号別添二」による建築物の類型八第</a:t>
                      </a:r>
                      <a:r>
                        <a:rPr kumimoji="1" lang="en-US" altLang="ja-JP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2</a:t>
                      </a:r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類</a:t>
                      </a:r>
                      <a:endParaRPr kumimoji="1" lang="en-US" altLang="ja-JP" sz="1400" kern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lvl="0" algn="l"/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・キャンパスの入口に建つ、</a:t>
                      </a:r>
                      <a:r>
                        <a:rPr kumimoji="1" lang="ja-JP" altLang="en-US" sz="1400" b="1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「豊中キャンパスの顔」</a:t>
                      </a:r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を形成する施設の整備。</a:t>
                      </a:r>
                      <a:endParaRPr kumimoji="1" lang="en-US" altLang="ja-JP" sz="1400" kern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lvl="0" algn="l"/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・自由な発想が芽吹く研究環境の整備を目的とし、最新鋭の技術実装や、国内外のあらゆる研究者・優秀な学生誰もが入りたいと思う最高の機能・デザインを目指す。</a:t>
                      </a:r>
                      <a:endParaRPr kumimoji="1" lang="en-US" altLang="ja-JP" sz="1400" kern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lvl="0" algn="l"/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・サスティナビリティボンドによる事業として、サスティナビリティをデザインへの展開させ、それらに関連する</a:t>
                      </a:r>
                      <a:r>
                        <a:rPr kumimoji="1" lang="en-US" altLang="ja-JP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LEED</a:t>
                      </a:r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や</a:t>
                      </a:r>
                      <a:r>
                        <a:rPr kumimoji="1" lang="en-US" altLang="ja-JP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SITES</a:t>
                      </a:r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等の認証取得を検討。</a:t>
                      </a:r>
                      <a:endParaRPr kumimoji="1" lang="en-US" altLang="ja-JP" sz="1400" kern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lvl="0" algn="l"/>
                      <a:r>
                        <a:rPr kumimoji="1" lang="en-US" altLang="ja-JP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【</a:t>
                      </a:r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現時点での想定用途</a:t>
                      </a:r>
                      <a:r>
                        <a:rPr kumimoji="1" lang="en-US" altLang="ja-JP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】</a:t>
                      </a:r>
                    </a:p>
                    <a:p>
                      <a:pPr lvl="0" algn="l"/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　・学内外の多様な人の交流スペース</a:t>
                      </a:r>
                      <a:endParaRPr kumimoji="1" lang="en-US" altLang="ja-JP" sz="1400" kern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lvl="0" algn="l"/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　・産学連携を想定したオープンラボ　</a:t>
                      </a:r>
                      <a:endParaRPr kumimoji="1" lang="en-US" altLang="ja-JP" sz="1400" kern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lvl="0" algn="l"/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　・量子コンピュータの研究における、特殊な防振性能や空調条件などを有する実験室　他</a:t>
                      </a:r>
                    </a:p>
                  </a:txBody>
                  <a:tcPr marL="108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370477"/>
                  </a:ext>
                </a:extLst>
              </a:tr>
              <a:tr h="355027">
                <a:tc>
                  <a:txBody>
                    <a:bodyPr/>
                    <a:lstStyle/>
                    <a:p>
                      <a:pPr lvl="0"/>
                      <a:r>
                        <a:rPr kumimoji="1" lang="ja-JP" altLang="en-US" sz="140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発注方式</a:t>
                      </a:r>
                    </a:p>
                  </a:txBody>
                  <a:tcPr marL="108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設計・施工一括発注（想定）</a:t>
                      </a:r>
                    </a:p>
                  </a:txBody>
                  <a:tcPr marL="108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5372516"/>
                  </a:ext>
                </a:extLst>
              </a:tr>
              <a:tr h="355027">
                <a:tc>
                  <a:txBody>
                    <a:bodyPr/>
                    <a:lstStyle/>
                    <a:p>
                      <a:pPr lvl="0"/>
                      <a:r>
                        <a:rPr kumimoji="1" lang="ja-JP" altLang="en-US" sz="1400" strike="noStrike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業務内容</a:t>
                      </a:r>
                    </a:p>
                  </a:txBody>
                  <a:tcPr marL="108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基本設計、実施設計、施工（既存施設撤去、新棟建設工事、外構工事）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8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36871"/>
                  </a:ext>
                </a:extLst>
              </a:tr>
              <a:tr h="355027">
                <a:tc>
                  <a:txBody>
                    <a:bodyPr/>
                    <a:lstStyle/>
                    <a:p>
                      <a:pPr lvl="0"/>
                      <a:r>
                        <a:rPr kumimoji="1" lang="ja-JP" altLang="en-US" sz="1400" strike="noStrike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公告予定</a:t>
                      </a:r>
                    </a:p>
                  </a:txBody>
                  <a:tcPr marL="108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月予定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8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223188"/>
                  </a:ext>
                </a:extLst>
              </a:tr>
              <a:tr h="355027">
                <a:tc>
                  <a:txBody>
                    <a:bodyPr/>
                    <a:lstStyle/>
                    <a:p>
                      <a:pPr lvl="0"/>
                      <a:r>
                        <a:rPr kumimoji="1" lang="ja-JP" altLang="en-US" sz="140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完了予定</a:t>
                      </a:r>
                    </a:p>
                  </a:txBody>
                  <a:tcPr marL="108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2028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）年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月末　完成を想定</a:t>
                      </a:r>
                    </a:p>
                  </a:txBody>
                  <a:tcPr marL="108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125338"/>
                  </a:ext>
                </a:extLst>
              </a:tr>
              <a:tr h="355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kern="120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施設整備費</a:t>
                      </a:r>
                      <a:endParaRPr kumimoji="1" lang="en-US" altLang="ja-JP" sz="1400" kern="120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108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検討中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8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858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72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2392DF6-D4A5-80FD-8882-638D7F2A4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381"/>
            <a:ext cx="9144000" cy="6377237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5598D2E4-B656-4B9D-13D0-8F215339A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50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B008618-6FBF-AC9C-5E4D-4A918711E094}"/>
              </a:ext>
            </a:extLst>
          </p:cNvPr>
          <p:cNvSpPr/>
          <p:nvPr/>
        </p:nvSpPr>
        <p:spPr>
          <a:xfrm>
            <a:off x="69526" y="326276"/>
            <a:ext cx="8854668" cy="5560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00"/>
              </a:spcBef>
              <a:defRPr/>
            </a:pPr>
            <a:endParaRPr lang="en-US" altLang="ja-JP" sz="1400" b="1" kern="100" dirty="0">
              <a:highlight>
                <a:srgbClr val="00FFFF"/>
              </a:highlight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33350" marR="0" lvl="0" indent="-133350" algn="l" defTabSz="914400" rtl="0" eaLnBrk="1" fontAlgn="auto" latinLnBrk="0" hangingPunct="1"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１．本事業に対する興味について、ご意見ください。</a:t>
            </a:r>
            <a:endParaRPr lang="en-US" altLang="ja-JP" sz="1400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33350" marR="0" lvl="0" indent="-133350" algn="l" defTabSz="914400" rtl="0" eaLnBrk="1" fontAlgn="auto" latinLnBrk="0" hangingPunct="1"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		</a:t>
            </a:r>
          </a:p>
          <a:p>
            <a:pPr marL="133350" marR="0" lvl="0" indent="-133350" algn="l" defTabSz="914400" rtl="0" eaLnBrk="1" fontAlgn="auto" latinLnBrk="0" hangingPunct="1"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２．昨今の繁忙度合いと今後の見通しについて、ご意見ください。</a:t>
            </a:r>
            <a:endParaRPr lang="en-US" altLang="ja-JP" sz="1400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33350" marR="0" lvl="0" indent="-133350" algn="l" defTabSz="914400" rtl="0" eaLnBrk="1" fontAlgn="auto" latinLnBrk="0" hangingPunct="1"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33350" marR="0" lvl="0" indent="-133350" algn="l" defTabSz="914400" rtl="0" eaLnBrk="1" fontAlgn="auto" latinLnBrk="0" hangingPunct="1"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３．本事業の特性を踏まえて、デザインビルド方式による建築・設備一括発注を想定していますが、</a:t>
            </a:r>
            <a:br>
              <a:rPr kumimoji="1" lang="en-US" altLang="ja-JP" sz="1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</a:br>
            <a:r>
              <a:rPr kumimoji="1" lang="ja-JP" altLang="en-US" sz="1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ご意見をお聞かせください。</a:t>
            </a:r>
            <a:endParaRPr kumimoji="1" lang="en-US" altLang="ja-JP" sz="1400" b="1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33350" marR="0" lvl="0" indent="-133350" algn="l" defTabSz="914400" rtl="0" eaLnBrk="1" fontAlgn="auto" latinLnBrk="0" hangingPunct="1"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</a:t>
            </a:r>
            <a:r>
              <a:rPr lang="en-US" altLang="ja-JP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	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・本事業の特性に合致しており、問題ない　　</a:t>
            </a:r>
            <a:endParaRPr lang="en-US" altLang="ja-JP" sz="14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33350" marR="0" lvl="0" indent="-133350" algn="l" defTabSz="914400" rtl="0" eaLnBrk="1" fontAlgn="auto" latinLnBrk="0" hangingPunct="1"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</a:t>
            </a:r>
            <a:r>
              <a: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	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・設計施工分離発注や建築・設備の分割発注のほうが望ましい　など</a:t>
            </a:r>
            <a:endParaRPr lang="en-US" altLang="ja-JP" sz="1400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33350" marR="0" lvl="0" indent="-133350" algn="l" defTabSz="914400" rtl="0" eaLnBrk="1" fontAlgn="auto" latinLnBrk="0" hangingPunct="1"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spcBef>
                <a:spcPts val="200"/>
              </a:spcBef>
              <a:defRPr/>
            </a:pPr>
            <a:r>
              <a:rPr lang="ja-JP" altLang="en-US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４．公告時に必要な資料について、意見をお聞かせください。</a:t>
            </a:r>
            <a:endParaRPr lang="en-US" altLang="ja-JP" sz="1400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spcBef>
                <a:spcPts val="200"/>
              </a:spcBef>
              <a:defRPr/>
            </a:pPr>
            <a:r>
              <a:rPr lang="en-US" altLang="ja-JP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	</a:t>
            </a:r>
          </a:p>
          <a:p>
            <a:pPr>
              <a:spcBef>
                <a:spcPts val="200"/>
              </a:spcBef>
              <a:defRPr/>
            </a:pPr>
            <a:endParaRPr lang="en-US" altLang="ja-JP" sz="1400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lvl="0">
              <a:spcBef>
                <a:spcPts val="200"/>
              </a:spcBef>
              <a:defRPr/>
            </a:pPr>
            <a:r>
              <a:rPr lang="ja-JP" altLang="en-US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５．昨今の建設市況を踏まえ、円滑に設計施工業務を推進するためにどのようなことが必要か、ご意見をお聞かせくだ</a:t>
            </a:r>
            <a:br>
              <a:rPr lang="en-US" altLang="ja-JP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</a:br>
            <a:r>
              <a:rPr lang="ja-JP" altLang="en-US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さい。</a:t>
            </a:r>
            <a:endParaRPr lang="en-US" altLang="ja-JP" sz="1400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lvl="0">
              <a:spcBef>
                <a:spcPts val="200"/>
              </a:spcBef>
              <a:defRPr/>
            </a:pP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	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・適切な設計期間・工期設定　</a:t>
            </a:r>
            <a:endParaRPr lang="en-US" altLang="ja-JP" sz="14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lvl="0">
              <a:spcBef>
                <a:spcPts val="200"/>
              </a:spcBef>
              <a:defRPr/>
            </a:pPr>
            <a:r>
              <a: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	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・実勢に即した参考価格の設定　　</a:t>
            </a:r>
            <a:endParaRPr lang="en-US" altLang="ja-JP" sz="14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lvl="0">
              <a:spcBef>
                <a:spcPts val="200"/>
              </a:spcBef>
              <a:defRPr/>
            </a:pPr>
            <a:r>
              <a: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	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・設計・施工条件の適切な明示　　</a:t>
            </a:r>
            <a:endParaRPr lang="en-US" altLang="ja-JP" sz="14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lvl="0">
              <a:spcBef>
                <a:spcPts val="200"/>
              </a:spcBef>
              <a:defRPr/>
            </a:pPr>
            <a:r>
              <a: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	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・契約条件の明確化　　　　など</a:t>
            </a:r>
            <a:endParaRPr lang="en-US" altLang="ja-JP" sz="1400" kern="100" dirty="0">
              <a:latin typeface="Meiryo UI"/>
              <a:cs typeface="Times New Roman" panose="02020603050405020304" pitchFamily="18" charset="0"/>
            </a:endParaRPr>
          </a:p>
          <a:p>
            <a:pPr lvl="0">
              <a:spcBef>
                <a:spcPts val="200"/>
              </a:spcBef>
              <a:defRPr/>
            </a:pPr>
            <a:endParaRPr lang="en-US" altLang="ja-JP" sz="1400" b="1" kern="100" dirty="0">
              <a:latin typeface="Meiryo UI"/>
              <a:cs typeface="Times New Roman" panose="02020603050405020304" pitchFamily="18" charset="0"/>
            </a:endParaRPr>
          </a:p>
          <a:p>
            <a:pPr lvl="0">
              <a:spcBef>
                <a:spcPts val="200"/>
              </a:spcBef>
              <a:defRPr/>
            </a:pPr>
            <a:r>
              <a:rPr lang="ja-JP" altLang="en-US" sz="1400" b="1" kern="100" dirty="0">
                <a:latin typeface="Meiryo UI"/>
                <a:cs typeface="Times New Roman" panose="02020603050405020304" pitchFamily="18" charset="0"/>
              </a:rPr>
              <a:t>６．その他、下記についてご意見ください。</a:t>
            </a:r>
            <a:endParaRPr lang="en-US" altLang="ja-JP" sz="1400" b="1" kern="100" dirty="0">
              <a:latin typeface="Meiryo UI"/>
              <a:cs typeface="Times New Roman" panose="02020603050405020304" pitchFamily="18" charset="0"/>
            </a:endParaRPr>
          </a:p>
          <a:p>
            <a:pPr lvl="0">
              <a:spcBef>
                <a:spcPts val="200"/>
              </a:spcBef>
              <a:defRPr/>
            </a:pPr>
            <a:r>
              <a:rPr lang="en-US" altLang="ja-JP" sz="1400" kern="100" dirty="0">
                <a:latin typeface="Meiryo UI"/>
                <a:cs typeface="Times New Roman" panose="02020603050405020304" pitchFamily="18" charset="0"/>
              </a:rPr>
              <a:t>	</a:t>
            </a:r>
            <a:r>
              <a:rPr lang="ja-JP" altLang="en-US" sz="1400" kern="100" dirty="0">
                <a:latin typeface="Meiryo UI"/>
                <a:cs typeface="Times New Roman" panose="02020603050405020304" pitchFamily="18" charset="0"/>
              </a:rPr>
              <a:t>・入札参加要件や選定方法について</a:t>
            </a:r>
            <a:endParaRPr lang="en-US" altLang="ja-JP" sz="1400" kern="100" dirty="0">
              <a:latin typeface="Meiryo UI"/>
              <a:cs typeface="Times New Roman" panose="02020603050405020304" pitchFamily="18" charset="0"/>
            </a:endParaRPr>
          </a:p>
          <a:p>
            <a:pPr lvl="0">
              <a:spcBef>
                <a:spcPts val="200"/>
              </a:spcBef>
              <a:defRPr/>
            </a:pPr>
            <a:r>
              <a:rPr lang="en-US" altLang="ja-JP" sz="1400" kern="100" dirty="0">
                <a:latin typeface="Meiryo UI"/>
                <a:cs typeface="Times New Roman" panose="02020603050405020304" pitchFamily="18" charset="0"/>
              </a:rPr>
              <a:t>	</a:t>
            </a:r>
            <a:r>
              <a:rPr lang="ja-JP" altLang="en-US" sz="1400" kern="100" dirty="0">
                <a:latin typeface="Meiryo UI"/>
                <a:cs typeface="Times New Roman" panose="02020603050405020304" pitchFamily="18" charset="0"/>
              </a:rPr>
              <a:t>・発注者に求めること　　など</a:t>
            </a:r>
            <a:endParaRPr lang="en-US" altLang="ja-JP" sz="1400" kern="100" dirty="0">
              <a:latin typeface="Meiryo UI"/>
              <a:cs typeface="Times New Roman" panose="02020603050405020304" pitchFamily="18" charset="0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ja-JP" altLang="en-US" b="1" kern="0" dirty="0">
                <a:solidFill>
                  <a:srgbClr val="474747"/>
                </a:solidFill>
                <a:latin typeface="+mn-ea"/>
                <a:ea typeface="+mn-ea"/>
              </a:rPr>
              <a:t>ヒアリング内容に</a:t>
            </a:r>
            <a:r>
              <a:rPr lang="ja-JP" altLang="en-US" b="1" kern="0">
                <a:solidFill>
                  <a:srgbClr val="474747"/>
                </a:solidFill>
                <a:latin typeface="+mn-ea"/>
                <a:ea typeface="+mn-ea"/>
              </a:rPr>
              <a:t>ついて　＿　設備専門会社（サブコン）</a:t>
            </a:r>
            <a:endParaRPr lang="ja-JP" altLang="ja-JP" b="1" kern="0" dirty="0">
              <a:solidFill>
                <a:srgbClr val="474747"/>
              </a:solidFill>
              <a:latin typeface="+mn-ea"/>
              <a:ea typeface="+mn-ea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F1554-2D09-44E7-B845-C550EFFA8A79}" type="slidenum">
              <a:rPr kumimoji="1" lang="ja-JP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6052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alibri"/>
        <a:ea typeface="Meiryo UI"/>
        <a:cs typeface=""/>
      </a:majorFont>
      <a:minorFont>
        <a:latin typeface="Calibr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75000"/>
            <a:alpha val="20000"/>
          </a:schemeClr>
        </a:solidFill>
        <a:ln>
          <a:noFill/>
        </a:ln>
        <a:effectLst/>
      </a:spPr>
      <a:bodyPr rtlCol="0" anchor="t" anchorCtr="0"/>
      <a:lstStyle>
        <a:defPPr algn="ctr">
          <a:defRPr sz="1400" b="1" dirty="0">
            <a:solidFill>
              <a:schemeClr val="bg1">
                <a:lumMod val="95000"/>
              </a:schemeClr>
            </a:solidFill>
            <a:latin typeface="Meiryo UI" panose="020B0604030504040204" pitchFamily="50" charset="-128"/>
            <a:ea typeface="Meiryo UI" panose="020B0604030504040204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solidFill>
            <a:schemeClr val="tx1">
              <a:lumMod val="50000"/>
              <a:lumOff val="50000"/>
            </a:schemeClr>
          </a:solidFill>
        </a:ln>
      </a:spPr>
      <a:bodyPr wrap="square" lIns="36000" rIns="36000" rtlCol="0" anchor="t">
        <a:noAutofit/>
      </a:bodyPr>
      <a:lstStyle>
        <a:defPPr>
          <a:defRPr kumimoji="1" sz="1800" dirty="0" smtClean="0">
            <a:latin typeface="Meiryo UI" panose="020B0604030504040204" pitchFamily="50" charset="-128"/>
            <a:ea typeface="Meiryo UI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47CF00CC4EBAA44ACBC0325438CC919" ma:contentTypeVersion="6" ma:contentTypeDescription="新しいドキュメントを作成します。" ma:contentTypeScope="" ma:versionID="26fb4dc59ac606b3c4b7bb4b6bf274a4">
  <xsd:schema xmlns:xsd="http://www.w3.org/2001/XMLSchema" xmlns:xs="http://www.w3.org/2001/XMLSchema" xmlns:p="http://schemas.microsoft.com/office/2006/metadata/properties" xmlns:ns2="b5452ceb-6877-444d-a44d-26858df04983" xmlns:ns3="e8c810a5-4039-416b-8fcb-12c07e5ec610" targetNamespace="http://schemas.microsoft.com/office/2006/metadata/properties" ma:root="true" ma:fieldsID="dd1c499197544cce0fdd511c33a45c68" ns2:_="" ns3:_="">
    <xsd:import namespace="b5452ceb-6877-444d-a44d-26858df04983"/>
    <xsd:import namespace="e8c810a5-4039-416b-8fcb-12c07e5ec61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2ceb-6877-444d-a44d-26858df0498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810a5-4039-416b-8fcb-12c07e5ec6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8B8AAF-301A-4290-9797-E36C48D2BB0D}"/>
</file>

<file path=customXml/itemProps2.xml><?xml version="1.0" encoding="utf-8"?>
<ds:datastoreItem xmlns:ds="http://schemas.openxmlformats.org/officeDocument/2006/customXml" ds:itemID="{DCE7A04E-263D-45F0-B1E3-EF6C7B7801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0BF46A-E8EF-40A1-AB0F-CF5B29F07CF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2c2935d-97da-4505-be2e-a2356e739594"/>
    <ds:schemaRef ds:uri="e5567eb0-58f5-4be5-a42b-e14bbcfd1aff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2980cc25-96e5-4a6d-94af-2ab88bee32b2}" enabled="0" method="" siteId="{2980cc25-96e5-4a6d-94af-2ab88bee32b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Microsoft Office PowerPoint</Application>
  <PresentationFormat>画面に合わせる (4:3)</PresentationFormat>
  <Paragraphs>52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Meiryo UI</vt:lpstr>
      <vt:lpstr>游ゴシック</vt:lpstr>
      <vt:lpstr>Arial</vt:lpstr>
      <vt:lpstr>Calibri</vt:lpstr>
      <vt:lpstr>Wingdings</vt:lpstr>
      <vt:lpstr>1_Office テーマ</vt:lpstr>
      <vt:lpstr>開示情報</vt:lpstr>
      <vt:lpstr>PowerPoint プレゼンテーション</vt:lpstr>
      <vt:lpstr>ヒアリング内容について　＿　設備専門会社（サブコン）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2024-07-22T04:41:05Z</dcterms:created>
  <dcterms:modified xsi:type="dcterms:W3CDTF">2024-07-22T08:20:56Z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0x010100247CF00CC4EBAA44ACBC0325438CC919</vt:lpwstr>
  </property>
  <property fmtid="{D5CDD505-2E9C-101B-9397-08002B2CF9AE}" pid="3" name="openKbn">
    <vt:lpwstr>L3</vt:lpwstr>
  </property>
  <property fmtid="{D5CDD505-2E9C-101B-9397-08002B2CF9AE}" pid="4" name="MediaServiceImageTags">
    <vt:lpwstr/>
  </property>
  <property fmtid="{D5CDD505-2E9C-101B-9397-08002B2CF9AE}" pid="5" name="TaxCatchAll">
    <vt:lpwstr/>
  </property>
  <property fmtid="{D5CDD505-2E9C-101B-9397-08002B2CF9AE}" pid="6" name="文書タイプ">
    <vt:lpwstr/>
  </property>
  <property fmtid="{D5CDD505-2E9C-101B-9397-08002B2CF9AE}" pid="7" name="b54d39ed07b24c0199f383e65fa523c0">
    <vt:lpwstr/>
  </property>
  <property fmtid="{D5CDD505-2E9C-101B-9397-08002B2CF9AE}" pid="8" name="_x6587__x66f8__x30bf__x30a4__x30d7_">
    <vt:lpwstr/>
  </property>
</Properties>
</file>