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839">
          <p15:clr>
            <a:srgbClr val="A4A3A4"/>
          </p15:clr>
        </p15:guide>
        <p15:guide id="3" orient="horz" pos="3475">
          <p15:clr>
            <a:srgbClr val="A4A3A4"/>
          </p15:clr>
        </p15:guide>
        <p15:guide id="4" pos="385">
          <p15:clr>
            <a:srgbClr val="A4A3A4"/>
          </p15:clr>
        </p15:guide>
        <p15:guide id="5" pos="2653">
          <p15:clr>
            <a:srgbClr val="A4A3A4"/>
          </p15:clr>
        </p15:guide>
        <p15:guide id="6" pos="51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391" autoAdjust="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839"/>
        <p:guide orient="horz" pos="3475"/>
        <p:guide pos="385"/>
        <p:guide pos="2653"/>
        <p:guide pos="51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924" cy="511649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482" y="0"/>
            <a:ext cx="3078924" cy="511649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7EC55234-493B-4271-AFB7-36D07E5AD749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4" rIns="94668" bIns="473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905" y="4861482"/>
            <a:ext cx="5682255" cy="4604841"/>
          </a:xfrm>
          <a:prstGeom prst="rect">
            <a:avLst/>
          </a:prstGeom>
        </p:spPr>
        <p:txBody>
          <a:bodyPr vert="horz" lIns="94668" tIns="47334" rIns="94668" bIns="4733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331"/>
            <a:ext cx="3078924" cy="511648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482" y="9721331"/>
            <a:ext cx="3078924" cy="511648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0BA4E15C-AADA-4129-9B47-31FA39D34C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05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E15C-AADA-4129-9B47-31FA39D34CC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612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29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46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1946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41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51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188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05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53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81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5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5255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7A51D-F0DE-4F35-B42F-E655351DC66D}" type="datetimeFigureOut">
              <a:rPr kumimoji="1" lang="ja-JP" altLang="en-US" smtClean="0"/>
              <a:t>2020/7/9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95444-9C53-4BAB-A2D0-40472545D4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691" y="14289"/>
            <a:ext cx="41136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２．コンプライアンス事案</a:t>
            </a:r>
            <a:r>
              <a:rPr lang="ja-JP" altLang="en-US" sz="1600" b="1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に関する対応図</a:t>
            </a:r>
            <a:endParaRPr kumimoji="1" lang="ja-JP" altLang="en-US" sz="16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107504" y="1810399"/>
            <a:ext cx="8928992" cy="40221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2848154" y="1052209"/>
            <a:ext cx="3447693" cy="4902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6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コンプライアンス統括責任者</a:t>
            </a:r>
            <a:endParaRPr lang="en-US" altLang="ja-JP" sz="16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lvl="0" algn="ctr"/>
            <a:r>
              <a:rPr lang="ja-JP" altLang="en-US" sz="12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（総長が指名する理事）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71069" y="404664"/>
            <a:ext cx="4001863" cy="3619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16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コンプライアンス最高</a:t>
            </a:r>
            <a:r>
              <a:rPr lang="ja-JP" altLang="en-US" sz="16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責任者（総長）</a:t>
            </a:r>
          </a:p>
        </p:txBody>
      </p:sp>
      <p:cxnSp>
        <p:nvCxnSpPr>
          <p:cNvPr id="28" name="直線コネクタ 27"/>
          <p:cNvCxnSpPr>
            <a:stCxn id="164" idx="0"/>
            <a:endCxn id="2" idx="2"/>
          </p:cNvCxnSpPr>
          <p:nvPr/>
        </p:nvCxnSpPr>
        <p:spPr>
          <a:xfrm flipV="1">
            <a:off x="4572001" y="766645"/>
            <a:ext cx="0" cy="28556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テキスト ボックス 145"/>
          <p:cNvSpPr txBox="1"/>
          <p:nvPr/>
        </p:nvSpPr>
        <p:spPr>
          <a:xfrm>
            <a:off x="4432328" y="4509120"/>
            <a:ext cx="341306" cy="92398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994812" y="2005076"/>
            <a:ext cx="540000" cy="3584164"/>
            <a:chOff x="1039641" y="2083510"/>
            <a:chExt cx="540000" cy="3584164"/>
          </a:xfrm>
        </p:grpSpPr>
        <p:grpSp>
          <p:nvGrpSpPr>
            <p:cNvPr id="25" name="グループ化 24"/>
            <p:cNvGrpSpPr/>
            <p:nvPr/>
          </p:nvGrpSpPr>
          <p:grpSpPr>
            <a:xfrm>
              <a:off x="1039641" y="2284685"/>
              <a:ext cx="540000" cy="3382989"/>
              <a:chOff x="1039641" y="2284685"/>
              <a:chExt cx="540000" cy="3382989"/>
            </a:xfrm>
          </p:grpSpPr>
          <p:sp>
            <p:nvSpPr>
              <p:cNvPr id="104" name="正方形/長方形 103"/>
              <p:cNvSpPr/>
              <p:nvPr/>
            </p:nvSpPr>
            <p:spPr>
              <a:xfrm>
                <a:off x="1039641" y="2284685"/>
                <a:ext cx="540000" cy="41341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50" b="1" dirty="0" smtClean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担当</a:t>
                </a:r>
                <a:endParaRPr lang="en-US" altLang="ja-JP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algn="ctr"/>
                <a:r>
                  <a:rPr kumimoji="1" lang="ja-JP" altLang="en-US" sz="1050" b="1" dirty="0" smtClean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理事</a:t>
                </a:r>
                <a:endParaRPr kumimoji="1" lang="ja-JP" altLang="en-US" sz="105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5" name="正方形/長方形 94"/>
              <p:cNvSpPr/>
              <p:nvPr/>
            </p:nvSpPr>
            <p:spPr>
              <a:xfrm>
                <a:off x="1062244" y="2906730"/>
                <a:ext cx="494794" cy="144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6" name="テキスト ボックス 95"/>
              <p:cNvSpPr txBox="1"/>
              <p:nvPr/>
            </p:nvSpPr>
            <p:spPr>
              <a:xfrm>
                <a:off x="1132670" y="2949982"/>
                <a:ext cx="353943" cy="1368000"/>
              </a:xfrm>
              <a:prstGeom prst="rect">
                <a:avLst/>
              </a:prstGeom>
              <a:noFill/>
            </p:spPr>
            <p:txBody>
              <a:bodyPr vert="eaVert" wrap="square" rtlCol="0">
                <a:spAutoFit/>
              </a:bodyPr>
              <a:lstStyle/>
              <a:p>
                <a:pPr algn="dist"/>
                <a:r>
                  <a:rPr kumimoji="1" lang="en-US" altLang="ja-JP" sz="11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(</a:t>
                </a:r>
                <a:r>
                  <a:rPr kumimoji="1" lang="ja-JP" altLang="en-US" sz="11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教育・学生支援部</a:t>
                </a:r>
                <a:r>
                  <a:rPr kumimoji="1" lang="en-US" altLang="ja-JP" sz="11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)</a:t>
                </a:r>
              </a:p>
            </p:txBody>
          </p:sp>
          <p:sp>
            <p:nvSpPr>
              <p:cNvPr id="97" name="正方形/長方形 96"/>
              <p:cNvSpPr/>
              <p:nvPr/>
            </p:nvSpPr>
            <p:spPr>
              <a:xfrm>
                <a:off x="1062244" y="4335674"/>
                <a:ext cx="494794" cy="1332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9" name="テキスト ボックス 98"/>
              <p:cNvSpPr txBox="1"/>
              <p:nvPr/>
            </p:nvSpPr>
            <p:spPr>
              <a:xfrm>
                <a:off x="1140364" y="4346114"/>
                <a:ext cx="338554" cy="725520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10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・入試関係</a:t>
                </a:r>
                <a:endParaRPr kumimoji="1" lang="en-US" altLang="ja-JP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cxnSp>
            <p:nvCxnSpPr>
              <p:cNvPr id="53" name="直線コネクタ 52"/>
              <p:cNvCxnSpPr>
                <a:stCxn id="104" idx="2"/>
                <a:endCxn id="95" idx="0"/>
              </p:cNvCxnSpPr>
              <p:nvPr/>
            </p:nvCxnSpPr>
            <p:spPr>
              <a:xfrm>
                <a:off x="1309641" y="2698098"/>
                <a:ext cx="0" cy="20863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7" name="直線コネクタ 236"/>
            <p:cNvCxnSpPr>
              <a:endCxn id="104" idx="0"/>
            </p:cNvCxnSpPr>
            <p:nvPr/>
          </p:nvCxnSpPr>
          <p:spPr>
            <a:xfrm>
              <a:off x="1309343" y="2083510"/>
              <a:ext cx="298" cy="2011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7" name="グループ化 246"/>
          <p:cNvGrpSpPr/>
          <p:nvPr/>
        </p:nvGrpSpPr>
        <p:grpSpPr>
          <a:xfrm>
            <a:off x="1700534" y="1997872"/>
            <a:ext cx="877163" cy="3591368"/>
            <a:chOff x="1787642" y="2076306"/>
            <a:chExt cx="877163" cy="3591368"/>
          </a:xfrm>
        </p:grpSpPr>
        <p:sp>
          <p:nvSpPr>
            <p:cNvPr id="115" name="正方形/長方形 114"/>
            <p:cNvSpPr/>
            <p:nvPr/>
          </p:nvSpPr>
          <p:spPr>
            <a:xfrm>
              <a:off x="1956223" y="2287256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>
            <a:xfrm>
              <a:off x="1794223" y="2906730"/>
              <a:ext cx="864000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2049252" y="2926584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研究オフィス</a:t>
              </a:r>
              <a:endParaRPr kumimoji="1" lang="en-US" altLang="ja-JP" sz="11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1794223" y="4335674"/>
              <a:ext cx="864000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3" name="テキスト ボックス 132"/>
            <p:cNvSpPr txBox="1"/>
            <p:nvPr/>
          </p:nvSpPr>
          <p:spPr>
            <a:xfrm>
              <a:off x="1787642" y="4345998"/>
              <a:ext cx="877163" cy="1230465"/>
            </a:xfrm>
            <a:prstGeom prst="rect">
              <a:avLst/>
            </a:prstGeom>
            <a:noFill/>
            <a:ln>
              <a:noFill/>
            </a:ln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・遺伝子組み換え実験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・感染症・病原体関係</a:t>
              </a:r>
              <a:endParaRPr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・安全保障輸出管理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・研究倫理・研究不正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・動物</a:t>
              </a:r>
              <a:r>
                <a:rPr lang="ja-JP" altLang="en-US" sz="9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実験・軍事</a:t>
              </a:r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関係</a:t>
              </a:r>
              <a:endParaRPr lang="en-US" altLang="ja-JP" sz="9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57" name="直線コネクタ 56"/>
            <p:cNvCxnSpPr>
              <a:stCxn id="115" idx="2"/>
              <a:endCxn id="129" idx="0"/>
            </p:cNvCxnSpPr>
            <p:nvPr/>
          </p:nvCxnSpPr>
          <p:spPr>
            <a:xfrm>
              <a:off x="2226223" y="2700669"/>
              <a:ext cx="0" cy="20606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直線コネクタ 237"/>
            <p:cNvCxnSpPr>
              <a:endCxn id="115" idx="0"/>
            </p:cNvCxnSpPr>
            <p:nvPr/>
          </p:nvCxnSpPr>
          <p:spPr>
            <a:xfrm>
              <a:off x="2223334" y="2076306"/>
              <a:ext cx="2889" cy="2109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4" name="直線コネクタ 243"/>
          <p:cNvCxnSpPr/>
          <p:nvPr/>
        </p:nvCxnSpPr>
        <p:spPr>
          <a:xfrm flipV="1">
            <a:off x="526451" y="1988840"/>
            <a:ext cx="8100000" cy="10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直線コネクタ 244"/>
          <p:cNvCxnSpPr>
            <a:endCxn id="164" idx="2"/>
          </p:cNvCxnSpPr>
          <p:nvPr/>
        </p:nvCxnSpPr>
        <p:spPr>
          <a:xfrm flipH="1" flipV="1">
            <a:off x="4572001" y="1542443"/>
            <a:ext cx="1" cy="43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422523" y="6017314"/>
            <a:ext cx="3960000" cy="3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dirty="0" smtClean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コンプライアンス推進責任者（各部局）</a:t>
            </a:r>
            <a:endParaRPr kumimoji="1" lang="ja-JP" altLang="en-US" sz="1300" dirty="0">
              <a:solidFill>
                <a:sysClr val="windowText" lastClr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54" name="直線コネクタ 53"/>
          <p:cNvCxnSpPr>
            <a:endCxn id="50" idx="0"/>
          </p:cNvCxnSpPr>
          <p:nvPr/>
        </p:nvCxnSpPr>
        <p:spPr>
          <a:xfrm>
            <a:off x="2402523" y="5832513"/>
            <a:ext cx="0" cy="18480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9" name="グループ化 248"/>
          <p:cNvGrpSpPr/>
          <p:nvPr/>
        </p:nvGrpSpPr>
        <p:grpSpPr>
          <a:xfrm>
            <a:off x="5413039" y="1981644"/>
            <a:ext cx="540000" cy="3600400"/>
            <a:chOff x="4921410" y="2067274"/>
            <a:chExt cx="540000" cy="3600400"/>
          </a:xfrm>
        </p:grpSpPr>
        <p:sp>
          <p:nvSpPr>
            <p:cNvPr id="155" name="正方形/長方形 154"/>
            <p:cNvSpPr/>
            <p:nvPr/>
          </p:nvSpPr>
          <p:spPr>
            <a:xfrm>
              <a:off x="4944810" y="2906730"/>
              <a:ext cx="493200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6" name="テキスト ボックス 155"/>
            <p:cNvSpPr txBox="1"/>
            <p:nvPr/>
          </p:nvSpPr>
          <p:spPr>
            <a:xfrm>
              <a:off x="4930461" y="2958231"/>
              <a:ext cx="507831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lang="ja-JP" altLang="en-US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グローバル連携</a:t>
              </a:r>
              <a:endParaRPr lang="en-US" altLang="ja-JP" sz="10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dist"/>
              <a:r>
                <a:rPr lang="ja-JP" altLang="en-US" sz="105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オフィス</a:t>
              </a:r>
              <a:endParaRPr kumimoji="1" lang="en-US" altLang="ja-JP" sz="10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7" name="正方形/長方形 156"/>
            <p:cNvSpPr/>
            <p:nvPr/>
          </p:nvSpPr>
          <p:spPr>
            <a:xfrm>
              <a:off x="4944810" y="4335674"/>
              <a:ext cx="493200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>
              <a:off x="5022133" y="4346114"/>
              <a:ext cx="338554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・国際関係</a:t>
              </a:r>
              <a:endPara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4921410" y="2286672"/>
              <a:ext cx="540000" cy="4146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241" name="直線コネクタ 240"/>
            <p:cNvCxnSpPr/>
            <p:nvPr/>
          </p:nvCxnSpPr>
          <p:spPr>
            <a:xfrm>
              <a:off x="5195933" y="2067274"/>
              <a:ext cx="0" cy="21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直線コネクタ 356"/>
            <p:cNvCxnSpPr>
              <a:stCxn id="160" idx="2"/>
              <a:endCxn id="155" idx="0"/>
            </p:cNvCxnSpPr>
            <p:nvPr/>
          </p:nvCxnSpPr>
          <p:spPr>
            <a:xfrm>
              <a:off x="5191410" y="2701353"/>
              <a:ext cx="0" cy="2053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9" name="正方形/長方形 138"/>
          <p:cNvSpPr/>
          <p:nvPr/>
        </p:nvSpPr>
        <p:spPr>
          <a:xfrm>
            <a:off x="1079" y="0"/>
            <a:ext cx="9141843" cy="6850613"/>
          </a:xfrm>
          <a:prstGeom prst="rect">
            <a:avLst/>
          </a:prstGeom>
          <a:noFill/>
          <a:ln w="3810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テキスト ボックス 147"/>
          <p:cNvSpPr txBox="1"/>
          <p:nvPr/>
        </p:nvSpPr>
        <p:spPr>
          <a:xfrm>
            <a:off x="7255748" y="411499"/>
            <a:ext cx="1492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</a:t>
            </a:r>
            <a:r>
              <a:rPr lang="en-US" altLang="ja-JP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r>
              <a:rPr lang="ja-JP" altLang="en-US" sz="12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endParaRPr lang="en-US" altLang="ja-JP" sz="1200" b="1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12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kumimoji="1" lang="ja-JP" altLang="en-US" sz="1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248" name="グループ化 247"/>
          <p:cNvGrpSpPr/>
          <p:nvPr/>
        </p:nvGrpSpPr>
        <p:grpSpPr>
          <a:xfrm>
            <a:off x="6066543" y="1986145"/>
            <a:ext cx="540001" cy="3593893"/>
            <a:chOff x="5745710" y="2073781"/>
            <a:chExt cx="571940" cy="3593893"/>
          </a:xfrm>
        </p:grpSpPr>
        <p:sp>
          <p:nvSpPr>
            <p:cNvPr id="98" name="正方形/長方形 97"/>
            <p:cNvSpPr/>
            <p:nvPr/>
          </p:nvSpPr>
          <p:spPr>
            <a:xfrm>
              <a:off x="5770490" y="2906730"/>
              <a:ext cx="522371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5770490" y="4335674"/>
              <a:ext cx="522371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09" name="テキスト ボックス 108"/>
            <p:cNvSpPr txBox="1"/>
            <p:nvPr/>
          </p:nvSpPr>
          <p:spPr>
            <a:xfrm>
              <a:off x="5862398" y="4346114"/>
              <a:ext cx="338554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・広報関係</a:t>
              </a:r>
              <a:endParaRPr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5745710" y="2286672"/>
              <a:ext cx="571940" cy="41468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111" name="直線コネクタ 110"/>
            <p:cNvCxnSpPr/>
            <p:nvPr/>
          </p:nvCxnSpPr>
          <p:spPr>
            <a:xfrm>
              <a:off x="6039683" y="2073781"/>
              <a:ext cx="0" cy="216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/>
            <p:cNvCxnSpPr>
              <a:stCxn id="110" idx="2"/>
              <a:endCxn id="98" idx="0"/>
            </p:cNvCxnSpPr>
            <p:nvPr/>
          </p:nvCxnSpPr>
          <p:spPr>
            <a:xfrm flipH="1">
              <a:off x="6031675" y="2701353"/>
              <a:ext cx="5" cy="2053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テキスト ボックス 112"/>
            <p:cNvSpPr txBox="1"/>
            <p:nvPr/>
          </p:nvSpPr>
          <p:spPr>
            <a:xfrm>
              <a:off x="5833771" y="2928655"/>
              <a:ext cx="374877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企画部広報課</a:t>
              </a:r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262832" y="1997690"/>
            <a:ext cx="540000" cy="3591550"/>
            <a:chOff x="232558" y="2076124"/>
            <a:chExt cx="540000" cy="3591550"/>
          </a:xfrm>
        </p:grpSpPr>
        <p:sp>
          <p:nvSpPr>
            <p:cNvPr id="116" name="正方形/長方形 115"/>
            <p:cNvSpPr/>
            <p:nvPr/>
          </p:nvSpPr>
          <p:spPr>
            <a:xfrm>
              <a:off x="232558" y="2284121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kumimoji="1" lang="ja-JP" altLang="en-US" sz="105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255161" y="2906730"/>
              <a:ext cx="494794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19" name="テキスト ボックス 118"/>
            <p:cNvSpPr txBox="1"/>
            <p:nvPr/>
          </p:nvSpPr>
          <p:spPr>
            <a:xfrm>
              <a:off x="325587" y="2949418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施　設　部</a:t>
              </a:r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>
            <a:xfrm>
              <a:off x="255161" y="4335674"/>
              <a:ext cx="494794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6" name="テキスト ボックス 135"/>
            <p:cNvSpPr txBox="1"/>
            <p:nvPr/>
          </p:nvSpPr>
          <p:spPr>
            <a:xfrm>
              <a:off x="333281" y="4346114"/>
              <a:ext cx="338554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・施設関係</a:t>
              </a:r>
              <a:endParaRPr kumimoji="1" lang="en-US" altLang="ja-JP" sz="1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137" name="直線コネクタ 136"/>
            <p:cNvCxnSpPr>
              <a:stCxn id="116" idx="2"/>
              <a:endCxn id="118" idx="0"/>
            </p:cNvCxnSpPr>
            <p:nvPr/>
          </p:nvCxnSpPr>
          <p:spPr>
            <a:xfrm>
              <a:off x="502558" y="2697534"/>
              <a:ext cx="0" cy="20919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線コネクタ 139"/>
            <p:cNvCxnSpPr>
              <a:endCxn id="116" idx="0"/>
            </p:cNvCxnSpPr>
            <p:nvPr/>
          </p:nvCxnSpPr>
          <p:spPr>
            <a:xfrm flipH="1">
              <a:off x="502558" y="2076124"/>
              <a:ext cx="4607" cy="20799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1" name="テキスト ボックス 140"/>
          <p:cNvSpPr txBox="1"/>
          <p:nvPr/>
        </p:nvSpPr>
        <p:spPr>
          <a:xfrm>
            <a:off x="4860032" y="1556792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（連携）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3" name="テキスト ボックス 142"/>
          <p:cNvSpPr txBox="1"/>
          <p:nvPr/>
        </p:nvSpPr>
        <p:spPr>
          <a:xfrm>
            <a:off x="3312023" y="5788309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（報告）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上矢印 7"/>
          <p:cNvSpPr/>
          <p:nvPr/>
        </p:nvSpPr>
        <p:spPr>
          <a:xfrm>
            <a:off x="3252731" y="5719740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上矢印 149"/>
          <p:cNvSpPr/>
          <p:nvPr/>
        </p:nvSpPr>
        <p:spPr>
          <a:xfrm>
            <a:off x="2555776" y="812218"/>
            <a:ext cx="148175" cy="1080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上下矢印 9"/>
          <p:cNvSpPr/>
          <p:nvPr/>
        </p:nvSpPr>
        <p:spPr>
          <a:xfrm>
            <a:off x="5576528" y="1565542"/>
            <a:ext cx="147600" cy="356400"/>
          </a:xfrm>
          <a:prstGeom prst="upDown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3" name="グループ化 72"/>
          <p:cNvGrpSpPr/>
          <p:nvPr/>
        </p:nvGrpSpPr>
        <p:grpSpPr>
          <a:xfrm>
            <a:off x="8358788" y="1988840"/>
            <a:ext cx="540000" cy="3600400"/>
            <a:chOff x="7350692" y="2067274"/>
            <a:chExt cx="540000" cy="3600400"/>
          </a:xfrm>
        </p:grpSpPr>
        <p:cxnSp>
          <p:nvCxnSpPr>
            <p:cNvPr id="235" name="直線コネクタ 234"/>
            <p:cNvCxnSpPr>
              <a:stCxn id="158" idx="2"/>
              <a:endCxn id="117" idx="0"/>
            </p:cNvCxnSpPr>
            <p:nvPr/>
          </p:nvCxnSpPr>
          <p:spPr>
            <a:xfrm>
              <a:off x="7620692" y="2697098"/>
              <a:ext cx="0" cy="2096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直線コネクタ 239"/>
            <p:cNvCxnSpPr>
              <a:endCxn id="158" idx="0"/>
            </p:cNvCxnSpPr>
            <p:nvPr/>
          </p:nvCxnSpPr>
          <p:spPr>
            <a:xfrm>
              <a:off x="7619194" y="2067274"/>
              <a:ext cx="1498" cy="21641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正方形/長方形 116"/>
            <p:cNvSpPr/>
            <p:nvPr/>
          </p:nvSpPr>
          <p:spPr>
            <a:xfrm>
              <a:off x="7374092" y="2906730"/>
              <a:ext cx="493200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1" name="テキスト ボックス 120"/>
            <p:cNvSpPr txBox="1"/>
            <p:nvPr/>
          </p:nvSpPr>
          <p:spPr>
            <a:xfrm>
              <a:off x="7443721" y="2951035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安全衛生管理部</a:t>
              </a:r>
              <a:r>
                <a:rPr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>
            <a:xfrm>
              <a:off x="7374092" y="4335674"/>
              <a:ext cx="493200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2" name="テキスト ボックス 131"/>
            <p:cNvSpPr txBox="1"/>
            <p:nvPr/>
          </p:nvSpPr>
          <p:spPr>
            <a:xfrm>
              <a:off x="7382165" y="4346114"/>
              <a:ext cx="477054" cy="117436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9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・事件・事故</a:t>
              </a:r>
              <a:endParaRPr kumimoji="1" lang="en-US" altLang="ja-JP" sz="9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・水質汚濁</a:t>
              </a:r>
              <a:r>
                <a:rPr kumimoji="1" lang="ja-JP" altLang="en-US" sz="9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・放射能</a:t>
              </a:r>
              <a:endParaRPr kumimoji="1" lang="en-US" altLang="ja-JP" sz="9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58" name="正方形/長方形 157"/>
            <p:cNvSpPr/>
            <p:nvPr/>
          </p:nvSpPr>
          <p:spPr>
            <a:xfrm>
              <a:off x="7350692" y="2283685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33" name="グループ化 232"/>
          <p:cNvGrpSpPr/>
          <p:nvPr/>
        </p:nvGrpSpPr>
        <p:grpSpPr>
          <a:xfrm>
            <a:off x="4075277" y="1994402"/>
            <a:ext cx="540000" cy="3594838"/>
            <a:chOff x="3617033" y="2072836"/>
            <a:chExt cx="540000" cy="3594838"/>
          </a:xfrm>
        </p:grpSpPr>
        <p:sp>
          <p:nvSpPr>
            <p:cNvPr id="86" name="正方形/長方形 85"/>
            <p:cNvSpPr/>
            <p:nvPr/>
          </p:nvSpPr>
          <p:spPr>
            <a:xfrm>
              <a:off x="3639636" y="2906730"/>
              <a:ext cx="493204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7" name="テキスト ボックス 86"/>
            <p:cNvSpPr txBox="1"/>
            <p:nvPr/>
          </p:nvSpPr>
          <p:spPr>
            <a:xfrm>
              <a:off x="3710062" y="2959549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財務オフィス</a:t>
              </a:r>
              <a:endParaRPr kumimoji="1" lang="en-US" altLang="ja-JP" sz="11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88" name="正方形/長方形 87"/>
            <p:cNvSpPr/>
            <p:nvPr/>
          </p:nvSpPr>
          <p:spPr>
            <a:xfrm>
              <a:off x="3639235" y="4335674"/>
              <a:ext cx="494794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0" name="テキスト ボックス 119"/>
            <p:cNvSpPr txBox="1"/>
            <p:nvPr/>
          </p:nvSpPr>
          <p:spPr>
            <a:xfrm>
              <a:off x="3717756" y="4347215"/>
              <a:ext cx="338554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・財務関係</a:t>
              </a:r>
              <a:endParaRPr kumimoji="1" lang="en-US" altLang="ja-JP" sz="1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242" name="直線コネクタ 241"/>
            <p:cNvCxnSpPr>
              <a:endCxn id="162" idx="0"/>
            </p:cNvCxnSpPr>
            <p:nvPr/>
          </p:nvCxnSpPr>
          <p:spPr>
            <a:xfrm flipH="1">
              <a:off x="3887033" y="2072836"/>
              <a:ext cx="769" cy="2151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直線コネクタ 357"/>
            <p:cNvCxnSpPr>
              <a:stCxn id="162" idx="2"/>
              <a:endCxn id="86" idx="0"/>
            </p:cNvCxnSpPr>
            <p:nvPr/>
          </p:nvCxnSpPr>
          <p:spPr>
            <a:xfrm flipH="1">
              <a:off x="3886238" y="2701353"/>
              <a:ext cx="795" cy="2053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正方形/長方形 161"/>
            <p:cNvSpPr/>
            <p:nvPr/>
          </p:nvSpPr>
          <p:spPr>
            <a:xfrm>
              <a:off x="3617033" y="2287940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226" name="グループ化 225"/>
          <p:cNvGrpSpPr/>
          <p:nvPr/>
        </p:nvGrpSpPr>
        <p:grpSpPr>
          <a:xfrm>
            <a:off x="3384893" y="2005944"/>
            <a:ext cx="584381" cy="3591368"/>
            <a:chOff x="2918183" y="2076295"/>
            <a:chExt cx="584381" cy="3591368"/>
          </a:xfrm>
        </p:grpSpPr>
        <p:sp>
          <p:nvSpPr>
            <p:cNvPr id="134" name="正方形/長方形 133"/>
            <p:cNvSpPr/>
            <p:nvPr/>
          </p:nvSpPr>
          <p:spPr>
            <a:xfrm>
              <a:off x="2918183" y="2906730"/>
              <a:ext cx="584381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5" name="テキスト ボックス 134"/>
            <p:cNvSpPr txBox="1"/>
            <p:nvPr/>
          </p:nvSpPr>
          <p:spPr>
            <a:xfrm>
              <a:off x="2964152" y="2954330"/>
              <a:ext cx="507831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en-US" altLang="ja-JP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不正使用防止計画</a:t>
              </a:r>
              <a:endParaRPr kumimoji="1" lang="en-US" altLang="ja-JP" sz="105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dist"/>
              <a:r>
                <a:rPr kumimoji="1" lang="ja-JP" altLang="en-US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推進室</a:t>
              </a:r>
              <a:r>
                <a:rPr lang="en-US" altLang="ja-JP" sz="105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05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2918183" y="4335663"/>
              <a:ext cx="584381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42" name="テキスト ボックス 141"/>
            <p:cNvSpPr txBox="1"/>
            <p:nvPr/>
          </p:nvSpPr>
          <p:spPr>
            <a:xfrm>
              <a:off x="3041096" y="4346092"/>
              <a:ext cx="338554" cy="72552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・不正使用</a:t>
              </a:r>
              <a:endParaRPr kumimoji="1" lang="en-US" altLang="ja-JP" sz="1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232" name="直線コネクタ 231"/>
            <p:cNvCxnSpPr>
              <a:stCxn id="163" idx="2"/>
              <a:endCxn id="134" idx="0"/>
            </p:cNvCxnSpPr>
            <p:nvPr/>
          </p:nvCxnSpPr>
          <p:spPr>
            <a:xfrm>
              <a:off x="3210373" y="2701144"/>
              <a:ext cx="1" cy="2055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正方形/長方形 162"/>
            <p:cNvSpPr/>
            <p:nvPr/>
          </p:nvSpPr>
          <p:spPr>
            <a:xfrm>
              <a:off x="2940373" y="2287731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165" name="直線コネクタ 164"/>
            <p:cNvCxnSpPr>
              <a:endCxn id="163" idx="0"/>
            </p:cNvCxnSpPr>
            <p:nvPr/>
          </p:nvCxnSpPr>
          <p:spPr>
            <a:xfrm>
              <a:off x="3210372" y="2076295"/>
              <a:ext cx="1" cy="2114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グループ化 80"/>
          <p:cNvGrpSpPr/>
          <p:nvPr/>
        </p:nvGrpSpPr>
        <p:grpSpPr>
          <a:xfrm>
            <a:off x="7375144" y="1997872"/>
            <a:ext cx="877163" cy="3591368"/>
            <a:chOff x="8087325" y="2069465"/>
            <a:chExt cx="877163" cy="3591368"/>
          </a:xfrm>
        </p:grpSpPr>
        <p:sp>
          <p:nvSpPr>
            <p:cNvPr id="124" name="正方形/長方形 123"/>
            <p:cNvSpPr/>
            <p:nvPr/>
          </p:nvSpPr>
          <p:spPr>
            <a:xfrm>
              <a:off x="8111906" y="2906730"/>
              <a:ext cx="828000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5" name="テキスト ボックス 124"/>
            <p:cNvSpPr txBox="1"/>
            <p:nvPr/>
          </p:nvSpPr>
          <p:spPr>
            <a:xfrm>
              <a:off x="8348935" y="2912215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(</a:t>
              </a:r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総　務　部</a:t>
              </a:r>
              <a:r>
                <a:rPr kumimoji="1" lang="en-US" altLang="ja-JP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)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>
            <a:xfrm>
              <a:off x="8111906" y="4328833"/>
              <a:ext cx="828000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28" name="テキスト ボックス 127"/>
            <p:cNvSpPr txBox="1"/>
            <p:nvPr/>
          </p:nvSpPr>
          <p:spPr>
            <a:xfrm>
              <a:off x="8087325" y="4332432"/>
              <a:ext cx="877163" cy="1230465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・個人情報漏えい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・教職員の不祥事</a:t>
              </a:r>
              <a:endParaRPr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・反社会的勢力対応</a:t>
              </a:r>
              <a:endParaRPr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・公益通報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・ハラスメント</a:t>
              </a:r>
              <a:r>
                <a:rPr kumimoji="1" lang="ja-JP" altLang="en-US" sz="9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</a:t>
              </a:r>
              <a:endParaRPr kumimoji="1" lang="en-US" altLang="ja-JP" sz="9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236" name="直線コネクタ 235"/>
            <p:cNvCxnSpPr>
              <a:stCxn id="191" idx="2"/>
              <a:endCxn id="125" idx="0"/>
            </p:cNvCxnSpPr>
            <p:nvPr/>
          </p:nvCxnSpPr>
          <p:spPr>
            <a:xfrm>
              <a:off x="8525906" y="2692514"/>
              <a:ext cx="1" cy="21970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直線コネクタ 167"/>
            <p:cNvCxnSpPr>
              <a:endCxn id="191" idx="0"/>
            </p:cNvCxnSpPr>
            <p:nvPr/>
          </p:nvCxnSpPr>
          <p:spPr>
            <a:xfrm>
              <a:off x="8524517" y="2069465"/>
              <a:ext cx="1389" cy="20963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正方形/長方形 190"/>
            <p:cNvSpPr/>
            <p:nvPr/>
          </p:nvSpPr>
          <p:spPr>
            <a:xfrm>
              <a:off x="8255906" y="2279101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lvl="0" algn="ctr"/>
              <a:r>
                <a:rPr lang="ja-JP" altLang="en-US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lang="ja-JP" altLang="en-US" sz="105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194" name="グループ化 193"/>
          <p:cNvGrpSpPr/>
          <p:nvPr/>
        </p:nvGrpSpPr>
        <p:grpSpPr>
          <a:xfrm>
            <a:off x="6736425" y="2004609"/>
            <a:ext cx="540000" cy="3584631"/>
            <a:chOff x="6569664" y="2084370"/>
            <a:chExt cx="540000" cy="3584631"/>
          </a:xfrm>
        </p:grpSpPr>
        <p:sp>
          <p:nvSpPr>
            <p:cNvPr id="195" name="正方形/長方形 194"/>
            <p:cNvSpPr/>
            <p:nvPr/>
          </p:nvSpPr>
          <p:spPr>
            <a:xfrm>
              <a:off x="6569664" y="2284121"/>
              <a:ext cx="540000" cy="41341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担当</a:t>
              </a:r>
              <a:endParaRPr lang="en-US" altLang="ja-JP" sz="105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algn="ctr"/>
              <a:r>
                <a:rPr kumimoji="1" lang="ja-JP" altLang="en-US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理事</a:t>
              </a:r>
              <a:endParaRPr kumimoji="1" lang="ja-JP" altLang="en-US" sz="1050" b="1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6" name="正方形/長方形 195"/>
            <p:cNvSpPr/>
            <p:nvPr/>
          </p:nvSpPr>
          <p:spPr>
            <a:xfrm>
              <a:off x="6592267" y="2906730"/>
              <a:ext cx="494794" cy="144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7" name="テキスト ボックス 196"/>
            <p:cNvSpPr txBox="1"/>
            <p:nvPr/>
          </p:nvSpPr>
          <p:spPr>
            <a:xfrm>
              <a:off x="6662693" y="2949418"/>
              <a:ext cx="353943" cy="13680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dist"/>
              <a:r>
                <a:rPr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人事労務オフィス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8" name="正方形/長方形 197"/>
            <p:cNvSpPr/>
            <p:nvPr/>
          </p:nvSpPr>
          <p:spPr>
            <a:xfrm>
              <a:off x="6592267" y="4337001"/>
              <a:ext cx="494794" cy="1332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100" b="1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99" name="テキスト ボックス 198"/>
            <p:cNvSpPr txBox="1"/>
            <p:nvPr/>
          </p:nvSpPr>
          <p:spPr>
            <a:xfrm>
              <a:off x="6670387" y="4343713"/>
              <a:ext cx="338554" cy="978794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・人事労務関係</a:t>
              </a:r>
              <a:endParaRPr kumimoji="1" lang="en-US" altLang="ja-JP" sz="10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cxnSp>
          <p:nvCxnSpPr>
            <p:cNvPr id="200" name="直線コネクタ 199"/>
            <p:cNvCxnSpPr>
              <a:stCxn id="195" idx="2"/>
              <a:endCxn id="196" idx="0"/>
            </p:cNvCxnSpPr>
            <p:nvPr/>
          </p:nvCxnSpPr>
          <p:spPr>
            <a:xfrm>
              <a:off x="6839664" y="2697534"/>
              <a:ext cx="0" cy="20919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直線コネクタ 200"/>
            <p:cNvCxnSpPr>
              <a:endCxn id="195" idx="0"/>
            </p:cNvCxnSpPr>
            <p:nvPr/>
          </p:nvCxnSpPr>
          <p:spPr>
            <a:xfrm>
              <a:off x="6839663" y="2084370"/>
              <a:ext cx="1" cy="19975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7" name="テキスト ボックス 206"/>
          <p:cNvSpPr txBox="1"/>
          <p:nvPr/>
        </p:nvSpPr>
        <p:spPr>
          <a:xfrm>
            <a:off x="6079140" y="5591133"/>
            <a:ext cx="28748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上記に掲げる事項は</a:t>
            </a:r>
            <a:r>
              <a:rPr lang="ja-JP" altLang="en-US" sz="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コンプライアンスに関する主なもの</a:t>
            </a:r>
            <a:endParaRPr kumimoji="1" lang="en-US" altLang="ja-JP" sz="9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66" name="正方形/長方形 165"/>
          <p:cNvSpPr/>
          <p:nvPr/>
        </p:nvSpPr>
        <p:spPr>
          <a:xfrm>
            <a:off x="4788464" y="6017314"/>
            <a:ext cx="3960000" cy="3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300" dirty="0" smtClean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コンプライアンス事案に関</a:t>
            </a:r>
            <a:r>
              <a:rPr lang="ja-JP" altLang="en-US" sz="1300" dirty="0" smtClean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する各通報窓口</a:t>
            </a:r>
            <a:endParaRPr kumimoji="1" lang="ja-JP" altLang="en-US" sz="1300" dirty="0">
              <a:solidFill>
                <a:sysClr val="windowText" lastClr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77" name="直線コネクタ 176"/>
          <p:cNvCxnSpPr>
            <a:endCxn id="166" idx="0"/>
          </p:cNvCxnSpPr>
          <p:nvPr/>
        </p:nvCxnSpPr>
        <p:spPr>
          <a:xfrm>
            <a:off x="6768464" y="5842953"/>
            <a:ext cx="0" cy="1743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テキスト ボックス 177"/>
          <p:cNvSpPr txBox="1"/>
          <p:nvPr/>
        </p:nvSpPr>
        <p:spPr>
          <a:xfrm>
            <a:off x="5242525" y="5791289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（報告）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79" name="上矢印 178"/>
          <p:cNvSpPr/>
          <p:nvPr/>
        </p:nvSpPr>
        <p:spPr>
          <a:xfrm>
            <a:off x="5833789" y="5719740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0" name="正方形/長方形 179"/>
          <p:cNvSpPr/>
          <p:nvPr/>
        </p:nvSpPr>
        <p:spPr>
          <a:xfrm>
            <a:off x="3042000" y="6443188"/>
            <a:ext cx="3060000" cy="324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ysClr val="windowText" lastClr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　職　員</a:t>
            </a:r>
            <a:endParaRPr kumimoji="1" lang="ja-JP" altLang="en-US" sz="1200" dirty="0">
              <a:solidFill>
                <a:sysClr val="windowText" lastClr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1" name="上矢印 180"/>
          <p:cNvSpPr/>
          <p:nvPr/>
        </p:nvSpPr>
        <p:spPr>
          <a:xfrm>
            <a:off x="3253652" y="6363200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2" name="上矢印 181"/>
          <p:cNvSpPr/>
          <p:nvPr/>
        </p:nvSpPr>
        <p:spPr>
          <a:xfrm>
            <a:off x="5833788" y="6369429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テキスト ボックス 182"/>
          <p:cNvSpPr txBox="1"/>
          <p:nvPr/>
        </p:nvSpPr>
        <p:spPr>
          <a:xfrm>
            <a:off x="3275856" y="6415073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（報告）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4" name="テキスト ボックス 183"/>
          <p:cNvSpPr txBox="1"/>
          <p:nvPr/>
        </p:nvSpPr>
        <p:spPr>
          <a:xfrm>
            <a:off x="5259397" y="6424302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（通報）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7" name="テキスト ボックス 146"/>
          <p:cNvSpPr txBox="1"/>
          <p:nvPr/>
        </p:nvSpPr>
        <p:spPr>
          <a:xfrm>
            <a:off x="2649817" y="1547665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（報告）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070093" y="761605"/>
            <a:ext cx="14670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（是正措置等の指示）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9" name="上矢印 148"/>
          <p:cNvSpPr/>
          <p:nvPr/>
        </p:nvSpPr>
        <p:spPr>
          <a:xfrm>
            <a:off x="3300477" y="1591999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7" name="上矢印 186"/>
          <p:cNvSpPr/>
          <p:nvPr/>
        </p:nvSpPr>
        <p:spPr>
          <a:xfrm rot="10800000">
            <a:off x="5034322" y="799766"/>
            <a:ext cx="147600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8" name="上矢印 187"/>
          <p:cNvSpPr/>
          <p:nvPr/>
        </p:nvSpPr>
        <p:spPr>
          <a:xfrm rot="10800000">
            <a:off x="6374519" y="800950"/>
            <a:ext cx="147600" cy="1080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上矢印 143"/>
          <p:cNvSpPr/>
          <p:nvPr/>
        </p:nvSpPr>
        <p:spPr>
          <a:xfrm>
            <a:off x="3312023" y="810990"/>
            <a:ext cx="148175" cy="252000"/>
          </a:xfrm>
          <a:prstGeom prst="upArrow">
            <a:avLst/>
          </a:prstGeom>
          <a:solidFill>
            <a:srgbClr val="000099"/>
          </a:solidFill>
          <a:ln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6" name="テキスト ボックス 185"/>
          <p:cNvSpPr txBox="1"/>
          <p:nvPr/>
        </p:nvSpPr>
        <p:spPr>
          <a:xfrm>
            <a:off x="2661336" y="786316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（報告）</a:t>
            </a:r>
            <a:endParaRPr kumimoji="1" lang="en-US" altLang="ja-JP" sz="10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4751186" y="1997872"/>
            <a:ext cx="540000" cy="3591368"/>
            <a:chOff x="4751186" y="1997872"/>
            <a:chExt cx="540000" cy="3591368"/>
          </a:xfrm>
        </p:grpSpPr>
        <p:grpSp>
          <p:nvGrpSpPr>
            <p:cNvPr id="254" name="グループ化 253"/>
            <p:cNvGrpSpPr/>
            <p:nvPr/>
          </p:nvGrpSpPr>
          <p:grpSpPr>
            <a:xfrm>
              <a:off x="4751186" y="1997872"/>
              <a:ext cx="540000" cy="3591368"/>
              <a:chOff x="4263037" y="2076306"/>
              <a:chExt cx="540000" cy="3591368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4285640" y="2906730"/>
                <a:ext cx="494794" cy="144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 dirty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2" name="正方形/長方形 91"/>
              <p:cNvSpPr/>
              <p:nvPr/>
            </p:nvSpPr>
            <p:spPr>
              <a:xfrm>
                <a:off x="4285640" y="4335674"/>
                <a:ext cx="494794" cy="1332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94" name="テキスト ボックス 93"/>
              <p:cNvSpPr txBox="1"/>
              <p:nvPr/>
            </p:nvSpPr>
            <p:spPr>
              <a:xfrm>
                <a:off x="4363760" y="4346114"/>
                <a:ext cx="338554" cy="1193596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9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・情報</a:t>
                </a:r>
                <a:r>
                  <a:rPr kumimoji="1" lang="ja-JP" altLang="en-US" sz="10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セキュリティ</a:t>
                </a:r>
                <a:endParaRPr kumimoji="1" lang="en-US" altLang="ja-JP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cxnSp>
            <p:nvCxnSpPr>
              <p:cNvPr id="359" name="直線コネクタ 358"/>
              <p:cNvCxnSpPr>
                <a:stCxn id="161" idx="2"/>
                <a:endCxn id="90" idx="0"/>
              </p:cNvCxnSpPr>
              <p:nvPr/>
            </p:nvCxnSpPr>
            <p:spPr>
              <a:xfrm>
                <a:off x="4533037" y="2700669"/>
                <a:ext cx="0" cy="20606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1" name="正方形/長方形 160"/>
              <p:cNvSpPr/>
              <p:nvPr/>
            </p:nvSpPr>
            <p:spPr>
              <a:xfrm>
                <a:off x="4263037" y="2283274"/>
                <a:ext cx="540000" cy="41739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r>
                  <a:rPr lang="ja-JP" altLang="en-US" sz="1050" b="1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担当</a:t>
                </a:r>
                <a:endParaRPr lang="en-US" altLang="ja-JP" sz="105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lvl="0" algn="ctr"/>
                <a:r>
                  <a:rPr lang="ja-JP" altLang="en-US" sz="1100" b="1" dirty="0" smtClean="0">
                    <a:solidFill>
                      <a:prstClr val="black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理事</a:t>
                </a:r>
                <a:endParaRPr lang="ja-JP" altLang="en-US" sz="11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cxnSp>
            <p:nvCxnSpPr>
              <p:cNvPr id="167" name="直線コネクタ 166"/>
              <p:cNvCxnSpPr>
                <a:endCxn id="161" idx="0"/>
              </p:cNvCxnSpPr>
              <p:nvPr/>
            </p:nvCxnSpPr>
            <p:spPr>
              <a:xfrm>
                <a:off x="4532739" y="2076306"/>
                <a:ext cx="298" cy="20696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テキスト ボックス 13"/>
            <p:cNvSpPr txBox="1"/>
            <p:nvPr/>
          </p:nvSpPr>
          <p:spPr>
            <a:xfrm>
              <a:off x="4862648" y="2750775"/>
              <a:ext cx="338554" cy="1647316"/>
            </a:xfrm>
            <a:prstGeom prst="rect">
              <a:avLst/>
            </a:prstGeom>
            <a:noFill/>
            <a:ln>
              <a:noFill/>
            </a:ln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（情報セキュリティ本部）</a:t>
              </a:r>
              <a:endPara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2699588" y="1996912"/>
            <a:ext cx="540000" cy="3600400"/>
            <a:chOff x="2444308" y="1988840"/>
            <a:chExt cx="540000" cy="3600400"/>
          </a:xfrm>
        </p:grpSpPr>
        <p:grpSp>
          <p:nvGrpSpPr>
            <p:cNvPr id="169" name="グループ化 168"/>
            <p:cNvGrpSpPr/>
            <p:nvPr/>
          </p:nvGrpSpPr>
          <p:grpSpPr>
            <a:xfrm>
              <a:off x="2444308" y="1988840"/>
              <a:ext cx="540000" cy="3600400"/>
              <a:chOff x="6569664" y="2064627"/>
              <a:chExt cx="540000" cy="3600400"/>
            </a:xfrm>
          </p:grpSpPr>
          <p:sp>
            <p:nvSpPr>
              <p:cNvPr id="170" name="正方形/長方形 169"/>
              <p:cNvSpPr/>
              <p:nvPr/>
            </p:nvSpPr>
            <p:spPr>
              <a:xfrm>
                <a:off x="6569664" y="2284121"/>
                <a:ext cx="540000" cy="41341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50" b="1" dirty="0" smtClean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担当</a:t>
                </a:r>
                <a:endParaRPr lang="en-US" altLang="ja-JP" sz="1050" b="1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  <a:p>
                <a:pPr algn="ctr"/>
                <a:r>
                  <a:rPr kumimoji="1" lang="ja-JP" altLang="en-US" sz="1050" b="1" dirty="0" smtClean="0">
                    <a:solidFill>
                      <a:schemeClr val="tx1"/>
                    </a:solidFill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理事</a:t>
                </a:r>
                <a:endParaRPr kumimoji="1" lang="ja-JP" altLang="en-US" sz="1050" b="1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1" name="正方形/長方形 170"/>
              <p:cNvSpPr/>
              <p:nvPr/>
            </p:nvSpPr>
            <p:spPr>
              <a:xfrm>
                <a:off x="6592267" y="2906730"/>
                <a:ext cx="494794" cy="144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3" name="正方形/長方形 172"/>
              <p:cNvSpPr/>
              <p:nvPr/>
            </p:nvSpPr>
            <p:spPr>
              <a:xfrm>
                <a:off x="6592267" y="4333027"/>
                <a:ext cx="494794" cy="1332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100" b="1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sp>
            <p:nvSpPr>
              <p:cNvPr id="174" name="テキスト ボックス 173"/>
              <p:cNvSpPr txBox="1"/>
              <p:nvPr/>
            </p:nvSpPr>
            <p:spPr>
              <a:xfrm>
                <a:off x="6664124" y="4331978"/>
                <a:ext cx="338554" cy="725520"/>
              </a:xfrm>
              <a:prstGeom prst="rect">
                <a:avLst/>
              </a:prstGeom>
              <a:noFill/>
            </p:spPr>
            <p:txBody>
              <a:bodyPr vert="eaVert" wrap="none" rtlCol="0">
                <a:spAutoFit/>
              </a:bodyPr>
              <a:lstStyle/>
              <a:p>
                <a:r>
                  <a:rPr kumimoji="1" lang="ja-JP" altLang="en-US" sz="1000" b="1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</a:rPr>
                  <a:t>・利益相反</a:t>
                </a:r>
                <a:endParaRPr kumimoji="1" lang="en-US" altLang="ja-JP" sz="10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endParaRPr>
              </a:p>
            </p:txBody>
          </p:sp>
          <p:cxnSp>
            <p:nvCxnSpPr>
              <p:cNvPr id="175" name="直線コネクタ 174"/>
              <p:cNvCxnSpPr>
                <a:stCxn id="170" idx="2"/>
                <a:endCxn id="171" idx="0"/>
              </p:cNvCxnSpPr>
              <p:nvPr/>
            </p:nvCxnSpPr>
            <p:spPr>
              <a:xfrm>
                <a:off x="6839664" y="2697534"/>
                <a:ext cx="0" cy="2091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直線コネクタ 175"/>
              <p:cNvCxnSpPr/>
              <p:nvPr/>
            </p:nvCxnSpPr>
            <p:spPr>
              <a:xfrm>
                <a:off x="6839664" y="2064627"/>
                <a:ext cx="0" cy="2160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2" name="テキスト ボックス 191"/>
            <p:cNvSpPr txBox="1"/>
            <p:nvPr/>
          </p:nvSpPr>
          <p:spPr>
            <a:xfrm>
              <a:off x="2537413" y="2862692"/>
              <a:ext cx="353943" cy="1419194"/>
            </a:xfrm>
            <a:prstGeom prst="rect">
              <a:avLst/>
            </a:prstGeom>
            <a:noFill/>
            <a:ln>
              <a:noFill/>
            </a:ln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1100" b="1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（共　創　機　構）</a:t>
              </a:r>
              <a:endParaRPr kumimoji="1" lang="ja-JP" altLang="en-US" sz="1100" b="1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054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2319</TotalTime>
  <Words>263</Words>
  <Application>Microsoft Office PowerPoint</Application>
  <PresentationFormat>画面に合わせる (4:3)</PresentationFormat>
  <Paragraphs>78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　良和</dc:creator>
  <cp:lastModifiedBy>山本　雅也</cp:lastModifiedBy>
  <cp:revision>205</cp:revision>
  <cp:lastPrinted>2017-06-09T05:32:57Z</cp:lastPrinted>
  <dcterms:created xsi:type="dcterms:W3CDTF">2015-02-03T01:13:02Z</dcterms:created>
  <dcterms:modified xsi:type="dcterms:W3CDTF">2020-07-09T04:12:57Z</dcterms:modified>
</cp:coreProperties>
</file>