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864" autoAdjust="0"/>
    <p:restoredTop sz="94660"/>
  </p:normalViewPr>
  <p:slideViewPr>
    <p:cSldViewPr snapToGrid="0">
      <p:cViewPr>
        <p:scale>
          <a:sx n="100" d="100"/>
          <a:sy n="100" d="100"/>
        </p:scale>
        <p:origin x="62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FCFD559-1AA0-4CB7-B55E-9665B4D8461D}"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C8F164-69C2-484B-903F-8B3340A6A615}" type="slidenum">
              <a:rPr kumimoji="1" lang="ja-JP" altLang="en-US" smtClean="0"/>
              <a:t>‹#›</a:t>
            </a:fld>
            <a:endParaRPr kumimoji="1" lang="ja-JP" altLang="en-US"/>
          </a:p>
        </p:txBody>
      </p:sp>
    </p:spTree>
    <p:extLst>
      <p:ext uri="{BB962C8B-B14F-4D97-AF65-F5344CB8AC3E}">
        <p14:creationId xmlns:p14="http://schemas.microsoft.com/office/powerpoint/2010/main" val="3026489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FCFD559-1AA0-4CB7-B55E-9665B4D8461D}"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C8F164-69C2-484B-903F-8B3340A6A615}" type="slidenum">
              <a:rPr kumimoji="1" lang="ja-JP" altLang="en-US" smtClean="0"/>
              <a:t>‹#›</a:t>
            </a:fld>
            <a:endParaRPr kumimoji="1" lang="ja-JP" altLang="en-US"/>
          </a:p>
        </p:txBody>
      </p:sp>
    </p:spTree>
    <p:extLst>
      <p:ext uri="{BB962C8B-B14F-4D97-AF65-F5344CB8AC3E}">
        <p14:creationId xmlns:p14="http://schemas.microsoft.com/office/powerpoint/2010/main" val="2147693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FCFD559-1AA0-4CB7-B55E-9665B4D8461D}"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C8F164-69C2-484B-903F-8B3340A6A615}" type="slidenum">
              <a:rPr kumimoji="1" lang="ja-JP" altLang="en-US" smtClean="0"/>
              <a:t>‹#›</a:t>
            </a:fld>
            <a:endParaRPr kumimoji="1" lang="ja-JP" altLang="en-US"/>
          </a:p>
        </p:txBody>
      </p:sp>
    </p:spTree>
    <p:extLst>
      <p:ext uri="{BB962C8B-B14F-4D97-AF65-F5344CB8AC3E}">
        <p14:creationId xmlns:p14="http://schemas.microsoft.com/office/powerpoint/2010/main" val="927083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FCFD559-1AA0-4CB7-B55E-9665B4D8461D}"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C8F164-69C2-484B-903F-8B3340A6A615}" type="slidenum">
              <a:rPr kumimoji="1" lang="ja-JP" altLang="en-US" smtClean="0"/>
              <a:t>‹#›</a:t>
            </a:fld>
            <a:endParaRPr kumimoji="1" lang="ja-JP" altLang="en-US"/>
          </a:p>
        </p:txBody>
      </p:sp>
    </p:spTree>
    <p:extLst>
      <p:ext uri="{BB962C8B-B14F-4D97-AF65-F5344CB8AC3E}">
        <p14:creationId xmlns:p14="http://schemas.microsoft.com/office/powerpoint/2010/main" val="2109049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FCFD559-1AA0-4CB7-B55E-9665B4D8461D}"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C8F164-69C2-484B-903F-8B3340A6A615}" type="slidenum">
              <a:rPr kumimoji="1" lang="ja-JP" altLang="en-US" smtClean="0"/>
              <a:t>‹#›</a:t>
            </a:fld>
            <a:endParaRPr kumimoji="1" lang="ja-JP" altLang="en-US"/>
          </a:p>
        </p:txBody>
      </p:sp>
    </p:spTree>
    <p:extLst>
      <p:ext uri="{BB962C8B-B14F-4D97-AF65-F5344CB8AC3E}">
        <p14:creationId xmlns:p14="http://schemas.microsoft.com/office/powerpoint/2010/main" val="1741733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FCFD559-1AA0-4CB7-B55E-9665B4D8461D}" type="datetimeFigureOut">
              <a:rPr kumimoji="1" lang="ja-JP" altLang="en-US" smtClean="0"/>
              <a:t>2024/7/24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C8F164-69C2-484B-903F-8B3340A6A615}" type="slidenum">
              <a:rPr kumimoji="1" lang="ja-JP" altLang="en-US" smtClean="0"/>
              <a:t>‹#›</a:t>
            </a:fld>
            <a:endParaRPr kumimoji="1" lang="ja-JP" altLang="en-US"/>
          </a:p>
        </p:txBody>
      </p:sp>
    </p:spTree>
    <p:extLst>
      <p:ext uri="{BB962C8B-B14F-4D97-AF65-F5344CB8AC3E}">
        <p14:creationId xmlns:p14="http://schemas.microsoft.com/office/powerpoint/2010/main" val="2304672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FCFD559-1AA0-4CB7-B55E-9665B4D8461D}" type="datetimeFigureOut">
              <a:rPr kumimoji="1" lang="ja-JP" altLang="en-US" smtClean="0"/>
              <a:t>2024/7/24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C8F164-69C2-484B-903F-8B3340A6A615}" type="slidenum">
              <a:rPr kumimoji="1" lang="ja-JP" altLang="en-US" smtClean="0"/>
              <a:t>‹#›</a:t>
            </a:fld>
            <a:endParaRPr kumimoji="1" lang="ja-JP" altLang="en-US"/>
          </a:p>
        </p:txBody>
      </p:sp>
    </p:spTree>
    <p:extLst>
      <p:ext uri="{BB962C8B-B14F-4D97-AF65-F5344CB8AC3E}">
        <p14:creationId xmlns:p14="http://schemas.microsoft.com/office/powerpoint/2010/main" val="4278224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FCFD559-1AA0-4CB7-B55E-9665B4D8461D}" type="datetimeFigureOut">
              <a:rPr kumimoji="1" lang="ja-JP" altLang="en-US" smtClean="0"/>
              <a:t>2024/7/24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C8F164-69C2-484B-903F-8B3340A6A615}" type="slidenum">
              <a:rPr kumimoji="1" lang="ja-JP" altLang="en-US" smtClean="0"/>
              <a:t>‹#›</a:t>
            </a:fld>
            <a:endParaRPr kumimoji="1" lang="ja-JP" altLang="en-US"/>
          </a:p>
        </p:txBody>
      </p:sp>
    </p:spTree>
    <p:extLst>
      <p:ext uri="{BB962C8B-B14F-4D97-AF65-F5344CB8AC3E}">
        <p14:creationId xmlns:p14="http://schemas.microsoft.com/office/powerpoint/2010/main" val="2343385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FD559-1AA0-4CB7-B55E-9665B4D8461D}" type="datetimeFigureOut">
              <a:rPr kumimoji="1" lang="ja-JP" altLang="en-US" smtClean="0"/>
              <a:t>2024/7/24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C8F164-69C2-484B-903F-8B3340A6A615}" type="slidenum">
              <a:rPr kumimoji="1" lang="ja-JP" altLang="en-US" smtClean="0"/>
              <a:t>‹#›</a:t>
            </a:fld>
            <a:endParaRPr kumimoji="1" lang="ja-JP" altLang="en-US"/>
          </a:p>
        </p:txBody>
      </p:sp>
    </p:spTree>
    <p:extLst>
      <p:ext uri="{BB962C8B-B14F-4D97-AF65-F5344CB8AC3E}">
        <p14:creationId xmlns:p14="http://schemas.microsoft.com/office/powerpoint/2010/main" val="4020055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FCFD559-1AA0-4CB7-B55E-9665B4D8461D}" type="datetimeFigureOut">
              <a:rPr kumimoji="1" lang="ja-JP" altLang="en-US" smtClean="0"/>
              <a:t>2024/7/24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C8F164-69C2-484B-903F-8B3340A6A615}" type="slidenum">
              <a:rPr kumimoji="1" lang="ja-JP" altLang="en-US" smtClean="0"/>
              <a:t>‹#›</a:t>
            </a:fld>
            <a:endParaRPr kumimoji="1" lang="ja-JP" altLang="en-US"/>
          </a:p>
        </p:txBody>
      </p:sp>
    </p:spTree>
    <p:extLst>
      <p:ext uri="{BB962C8B-B14F-4D97-AF65-F5344CB8AC3E}">
        <p14:creationId xmlns:p14="http://schemas.microsoft.com/office/powerpoint/2010/main" val="260626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FCFD559-1AA0-4CB7-B55E-9665B4D8461D}" type="datetimeFigureOut">
              <a:rPr kumimoji="1" lang="ja-JP" altLang="en-US" smtClean="0"/>
              <a:t>2024/7/24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C8F164-69C2-484B-903F-8B3340A6A615}" type="slidenum">
              <a:rPr kumimoji="1" lang="ja-JP" altLang="en-US" smtClean="0"/>
              <a:t>‹#›</a:t>
            </a:fld>
            <a:endParaRPr kumimoji="1" lang="ja-JP" altLang="en-US"/>
          </a:p>
        </p:txBody>
      </p:sp>
    </p:spTree>
    <p:extLst>
      <p:ext uri="{BB962C8B-B14F-4D97-AF65-F5344CB8AC3E}">
        <p14:creationId xmlns:p14="http://schemas.microsoft.com/office/powerpoint/2010/main" val="370455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FCFD559-1AA0-4CB7-B55E-9665B4D8461D}" type="datetimeFigureOut">
              <a:rPr kumimoji="1" lang="ja-JP" altLang="en-US" smtClean="0"/>
              <a:t>2024/7/24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0C8F164-69C2-484B-903F-8B3340A6A615}" type="slidenum">
              <a:rPr kumimoji="1" lang="ja-JP" altLang="en-US" smtClean="0"/>
              <a:t>‹#›</a:t>
            </a:fld>
            <a:endParaRPr kumimoji="1" lang="ja-JP" altLang="en-US"/>
          </a:p>
        </p:txBody>
      </p:sp>
    </p:spTree>
    <p:extLst>
      <p:ext uri="{BB962C8B-B14F-4D97-AF65-F5344CB8AC3E}">
        <p14:creationId xmlns:p14="http://schemas.microsoft.com/office/powerpoint/2010/main" val="21766482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logo_B">
            <a:extLst>
              <a:ext uri="{FF2B5EF4-FFF2-40B4-BE49-F238E27FC236}">
                <a16:creationId xmlns:a16="http://schemas.microsoft.com/office/drawing/2014/main" id="{1492A807-4D8B-483B-88AB-B8395A625EBA}"/>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803" y="219528"/>
            <a:ext cx="1400175" cy="361950"/>
          </a:xfrm>
          <a:prstGeom prst="rect">
            <a:avLst/>
          </a:prstGeom>
          <a:noFill/>
          <a:ln>
            <a:noFill/>
          </a:ln>
        </p:spPr>
      </p:pic>
      <p:sp>
        <p:nvSpPr>
          <p:cNvPr id="6" name="テキスト ボックス 5">
            <a:extLst>
              <a:ext uri="{FF2B5EF4-FFF2-40B4-BE49-F238E27FC236}">
                <a16:creationId xmlns:a16="http://schemas.microsoft.com/office/drawing/2014/main" id="{5F1FF08F-39B4-4F63-8BF3-59DA684F915C}"/>
              </a:ext>
            </a:extLst>
          </p:cNvPr>
          <p:cNvSpPr txBox="1"/>
          <p:nvPr/>
        </p:nvSpPr>
        <p:spPr>
          <a:xfrm>
            <a:off x="351868" y="1191029"/>
            <a:ext cx="6154265" cy="1246495"/>
          </a:xfrm>
          <a:prstGeom prst="rect">
            <a:avLst/>
          </a:prstGeom>
          <a:noFill/>
          <a:ln w="19050">
            <a:noFill/>
          </a:ln>
        </p:spPr>
        <p:txBody>
          <a:bodyPr wrap="square" rtlCol="0">
            <a:spAutoFit/>
          </a:bodyPr>
          <a:lstStyle/>
          <a:p>
            <a:r>
              <a:rPr kumimoji="1" lang="en-US" altLang="ja-JP" sz="1000" b="1" dirty="0">
                <a:latin typeface="ＭＳ ゴシック" panose="020B0609070205080204" pitchFamily="49" charset="-128"/>
                <a:ea typeface="ＭＳ ゴシック" panose="020B0609070205080204" pitchFamily="49" charset="-128"/>
              </a:rPr>
              <a:t>【</a:t>
            </a:r>
            <a:r>
              <a:rPr kumimoji="1" lang="ja-JP" altLang="en-US" sz="1000" b="1" dirty="0">
                <a:latin typeface="ＭＳ ゴシック" panose="020B0609070205080204" pitchFamily="49" charset="-128"/>
                <a:ea typeface="ＭＳ ゴシック" panose="020B0609070205080204" pitchFamily="49" charset="-128"/>
              </a:rPr>
              <a:t>自由記載</a:t>
            </a:r>
            <a:r>
              <a:rPr kumimoji="1" lang="en-US" altLang="ja-JP" sz="1000" b="1" dirty="0">
                <a:latin typeface="ＭＳ ゴシック" panose="020B0609070205080204" pitchFamily="49" charset="-128"/>
                <a:ea typeface="ＭＳ ゴシック" panose="020B0609070205080204" pitchFamily="49" charset="-128"/>
              </a:rPr>
              <a:t>】</a:t>
            </a:r>
          </a:p>
          <a:p>
            <a:endParaRPr kumimoji="1" lang="en-US" altLang="ja-JP" sz="500" b="1" dirty="0">
              <a:latin typeface="ＭＳ ゴシック" panose="020B0609070205080204" pitchFamily="49" charset="-128"/>
              <a:ea typeface="ＭＳ ゴシック" panose="020B0609070205080204" pitchFamily="49" charset="-128"/>
            </a:endParaRPr>
          </a:p>
          <a:p>
            <a:pPr algn="just"/>
            <a:r>
              <a:rPr lang="en-US" altLang="ja-JP" sz="1000" b="1" kern="100" dirty="0">
                <a:effectLst/>
                <a:latin typeface="游ゴシック" panose="020B0400000000000000" pitchFamily="50" charset="-128"/>
                <a:ea typeface="游ゴシック" panose="020B0400000000000000" pitchFamily="50" charset="-128"/>
                <a:cs typeface="Courier New" panose="02070309020205020404" pitchFamily="49" charset="0"/>
              </a:rPr>
              <a:t>20</a:t>
            </a:r>
            <a:r>
              <a:rPr lang="ja-JP" altLang="ja-JP" sz="1000" b="1" kern="100" dirty="0">
                <a:effectLst/>
                <a:latin typeface="游ゴシック" panose="020B0400000000000000" pitchFamily="50" charset="-128"/>
                <a:ea typeface="游ゴシック" panose="020B0400000000000000" pitchFamily="50" charset="-128"/>
                <a:cs typeface="Courier New" panose="02070309020205020404" pitchFamily="49" charset="0"/>
              </a:rPr>
              <a:t>年後の日本社会を想像し、その中で他の国立大学と異なる特徴として大阪大学はどのような点に注力し、アピールしていくべきと考えますか。また、それに対して、あなたが職員として貢献できることを自由に述べてください。</a:t>
            </a:r>
          </a:p>
          <a:p>
            <a:pPr algn="just"/>
            <a:r>
              <a:rPr lang="ja-JP" altLang="en-US" sz="1000" b="1" kern="100" dirty="0">
                <a:effectLst/>
                <a:latin typeface="+mn-ea"/>
                <a:cs typeface="Courier New" panose="02070309020205020404" pitchFamily="49" charset="0"/>
              </a:rPr>
              <a:t>　</a:t>
            </a:r>
            <a:r>
              <a:rPr lang="ja-JP" altLang="ja-JP" sz="1000" b="1" kern="100" dirty="0">
                <a:effectLst/>
                <a:latin typeface="+mn-ea"/>
                <a:cs typeface="Courier New" panose="02070309020205020404" pitchFamily="49" charset="0"/>
              </a:rPr>
              <a:t>※</a:t>
            </a:r>
            <a:r>
              <a:rPr lang="en-US" altLang="ja-JP" sz="1000" b="1" kern="100" dirty="0">
                <a:effectLst/>
                <a:latin typeface="+mn-ea"/>
                <a:cs typeface="Courier New" panose="02070309020205020404" pitchFamily="49" charset="0"/>
              </a:rPr>
              <a:t> </a:t>
            </a:r>
            <a:r>
              <a:rPr lang="ja-JP" altLang="ja-JP" sz="1000" b="1" kern="100" dirty="0">
                <a:effectLst/>
                <a:latin typeface="+mn-ea"/>
                <a:cs typeface="Courier New" panose="02070309020205020404" pitchFamily="49" charset="0"/>
              </a:rPr>
              <a:t>文字だけでなく、図・グラフ・イラスト等を最低１つ以上使用してください。</a:t>
            </a:r>
          </a:p>
          <a:p>
            <a:pPr algn="just"/>
            <a:r>
              <a:rPr lang="ja-JP" altLang="en-US" sz="1000" b="1" kern="100" dirty="0">
                <a:effectLst/>
                <a:latin typeface="+mn-ea"/>
                <a:cs typeface="Courier New" panose="02070309020205020404" pitchFamily="49" charset="0"/>
              </a:rPr>
              <a:t>　</a:t>
            </a:r>
            <a:r>
              <a:rPr lang="ja-JP" altLang="ja-JP" sz="1000" b="1" kern="100" dirty="0">
                <a:effectLst/>
                <a:latin typeface="+mn-ea"/>
                <a:cs typeface="Courier New" panose="02070309020205020404" pitchFamily="49" charset="0"/>
              </a:rPr>
              <a:t>※</a:t>
            </a:r>
            <a:r>
              <a:rPr lang="en-US" altLang="ja-JP" sz="1000" b="1" kern="100" dirty="0">
                <a:effectLst/>
                <a:latin typeface="+mn-ea"/>
                <a:cs typeface="Courier New" panose="02070309020205020404" pitchFamily="49" charset="0"/>
              </a:rPr>
              <a:t> </a:t>
            </a:r>
            <a:r>
              <a:rPr lang="ja-JP" altLang="ja-JP" sz="1000" b="1" kern="100" dirty="0">
                <a:effectLst/>
                <a:latin typeface="+mn-ea"/>
                <a:cs typeface="Courier New" panose="02070309020205020404" pitchFamily="49" charset="0"/>
              </a:rPr>
              <a:t>作成にあたり、将来に向けての国立大学の課題を示してください。</a:t>
            </a:r>
          </a:p>
          <a:p>
            <a:pPr algn="just"/>
            <a:r>
              <a:rPr lang="ja-JP" altLang="en-US" sz="1000" b="1" dirty="0">
                <a:effectLst/>
                <a:latin typeface="+mn-ea"/>
                <a:cs typeface="Times New Roman" panose="02020603050405020304" pitchFamily="18" charset="0"/>
              </a:rPr>
              <a:t>　</a:t>
            </a:r>
            <a:r>
              <a:rPr lang="ja-JP" altLang="ja-JP" sz="1000" b="1" dirty="0">
                <a:effectLst/>
                <a:latin typeface="+mn-ea"/>
                <a:cs typeface="Times New Roman" panose="02020603050405020304" pitchFamily="18" charset="0"/>
              </a:rPr>
              <a:t>※</a:t>
            </a:r>
            <a:r>
              <a:rPr lang="en-US" altLang="ja-JP" sz="1000" b="1" dirty="0">
                <a:effectLst/>
                <a:latin typeface="+mn-ea"/>
                <a:cs typeface="Times New Roman" panose="02020603050405020304" pitchFamily="18" charset="0"/>
              </a:rPr>
              <a:t> </a:t>
            </a:r>
            <a:r>
              <a:rPr lang="ja-JP" altLang="ja-JP" sz="1000" b="1" dirty="0">
                <a:effectLst/>
                <a:latin typeface="+mn-ea"/>
                <a:cs typeface="Times New Roman" panose="02020603050405020304" pitchFamily="18" charset="0"/>
              </a:rPr>
              <a:t>あなたのどのような特徴が本学に貢献できるのか具体的なエピソードを教えてください。</a:t>
            </a:r>
            <a:endParaRPr lang="en-US" altLang="ja-JP" sz="1000" b="1" dirty="0">
              <a:latin typeface="+mn-ea"/>
            </a:endParaRPr>
          </a:p>
        </p:txBody>
      </p:sp>
      <p:sp>
        <p:nvSpPr>
          <p:cNvPr id="7" name="正方形/長方形 6">
            <a:extLst>
              <a:ext uri="{FF2B5EF4-FFF2-40B4-BE49-F238E27FC236}">
                <a16:creationId xmlns:a16="http://schemas.microsoft.com/office/drawing/2014/main" id="{2E5B6D3E-489A-40B6-919A-3E16030EA06E}"/>
              </a:ext>
            </a:extLst>
          </p:cNvPr>
          <p:cNvSpPr/>
          <p:nvPr/>
        </p:nvSpPr>
        <p:spPr>
          <a:xfrm>
            <a:off x="351868" y="1160252"/>
            <a:ext cx="6154264" cy="803256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03D94613-9143-48F6-8257-7732602C3151}"/>
              </a:ext>
            </a:extLst>
          </p:cNvPr>
          <p:cNvSpPr txBox="1"/>
          <p:nvPr/>
        </p:nvSpPr>
        <p:spPr>
          <a:xfrm>
            <a:off x="309803" y="9194113"/>
            <a:ext cx="4290773" cy="230832"/>
          </a:xfrm>
          <a:prstGeom prst="rect">
            <a:avLst/>
          </a:prstGeom>
          <a:noFill/>
          <a:ln w="19050">
            <a:noFill/>
          </a:ln>
        </p:spPr>
        <p:txBody>
          <a:bodyPr wrap="square" rtlCol="0">
            <a:spAutoFit/>
          </a:bodyPr>
          <a:lstStyle/>
          <a:p>
            <a:pPr algn="just"/>
            <a:r>
              <a:rPr lang="ja-JP" altLang="ja-JP" sz="900" kern="100" dirty="0">
                <a:effectLst/>
                <a:latin typeface="Century" panose="02040604050505020304" pitchFamily="18" charset="0"/>
                <a:ea typeface="ＭＳ ゴシック" panose="020B0609070205080204" pitchFamily="49" charset="-128"/>
                <a:cs typeface="Times New Roman" panose="02020603050405020304" pitchFamily="18" charset="0"/>
              </a:rPr>
              <a:t>（注）エントリーシートは、職員採用業務以外には使用いたしません。</a:t>
            </a:r>
            <a:endParaRPr lang="ja-JP"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CF175CD8-B02A-42CE-80FF-C8054372CADE}"/>
              </a:ext>
            </a:extLst>
          </p:cNvPr>
          <p:cNvSpPr txBox="1"/>
          <p:nvPr/>
        </p:nvSpPr>
        <p:spPr>
          <a:xfrm>
            <a:off x="783551" y="594546"/>
            <a:ext cx="5290897" cy="307777"/>
          </a:xfrm>
          <a:prstGeom prst="rect">
            <a:avLst/>
          </a:prstGeom>
          <a:noFill/>
          <a:ln w="19050">
            <a:noFill/>
          </a:ln>
        </p:spPr>
        <p:txBody>
          <a:bodyPr wrap="square" rtlCol="0">
            <a:spAutoFit/>
          </a:bodyPr>
          <a:lstStyle/>
          <a:p>
            <a:r>
              <a:rPr lang="ja-JP" altLang="ja-JP" sz="1400" b="1" kern="100" dirty="0">
                <a:effectLst/>
                <a:latin typeface="Century" panose="02040604050505020304" pitchFamily="18" charset="0"/>
                <a:ea typeface="ＭＳ ゴシック" panose="020B0609070205080204" pitchFamily="49" charset="-128"/>
                <a:cs typeface="Times New Roman" panose="02020603050405020304" pitchFamily="18" charset="0"/>
              </a:rPr>
              <a:t>国立大学法人等職員採用試験</a:t>
            </a:r>
            <a:r>
              <a:rPr lang="ja-JP" altLang="ja-JP" sz="1400" b="1" kern="100" dirty="0">
                <a:effectLst/>
                <a:ea typeface="Century" panose="02040604050505020304" pitchFamily="18" charset="0"/>
                <a:cs typeface="Times New Roman" panose="02020603050405020304" pitchFamily="18" charset="0"/>
              </a:rPr>
              <a:t> </a:t>
            </a:r>
            <a:r>
              <a:rPr lang="ja-JP" altLang="en-US" sz="1400" b="1" kern="100" dirty="0">
                <a:effectLst/>
                <a:ea typeface="Century" panose="02040604050505020304" pitchFamily="18" charset="0"/>
                <a:cs typeface="Times New Roman" panose="02020603050405020304" pitchFamily="18" charset="0"/>
              </a:rPr>
              <a:t>　</a:t>
            </a:r>
            <a:r>
              <a:rPr lang="ja-JP" altLang="ja-JP" sz="1400" b="1" kern="100" dirty="0">
                <a:effectLst/>
                <a:latin typeface="Century" panose="02040604050505020304" pitchFamily="18" charset="0"/>
                <a:ea typeface="ＭＳ ゴシック" panose="020B0609070205080204" pitchFamily="49" charset="-128"/>
                <a:cs typeface="Times New Roman" panose="02020603050405020304" pitchFamily="18" charset="0"/>
              </a:rPr>
              <a:t>第二次試験</a:t>
            </a:r>
            <a:r>
              <a:rPr lang="en-US" altLang="ja-JP" sz="1400" b="1" kern="100" dirty="0">
                <a:effectLst/>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1400" b="1" kern="100" dirty="0">
                <a:effectLst/>
                <a:latin typeface="Century" panose="02040604050505020304" pitchFamily="18" charset="0"/>
                <a:ea typeface="ＭＳ ゴシック" panose="020B0609070205080204" pitchFamily="49" charset="-128"/>
                <a:cs typeface="Times New Roman" panose="02020603050405020304" pitchFamily="18" charset="0"/>
              </a:rPr>
              <a:t>エントリーシート</a:t>
            </a:r>
            <a:endParaRPr kumimoji="1" lang="ja-JP" altLang="en-US" sz="1400" dirty="0"/>
          </a:p>
        </p:txBody>
      </p:sp>
      <p:sp>
        <p:nvSpPr>
          <p:cNvPr id="10" name="テキスト ボックス 9">
            <a:extLst>
              <a:ext uri="{FF2B5EF4-FFF2-40B4-BE49-F238E27FC236}">
                <a16:creationId xmlns:a16="http://schemas.microsoft.com/office/drawing/2014/main" id="{91F38BA4-0BDC-4EAF-AC7E-AC2C55A280BA}"/>
              </a:ext>
            </a:extLst>
          </p:cNvPr>
          <p:cNvSpPr txBox="1"/>
          <p:nvPr/>
        </p:nvSpPr>
        <p:spPr>
          <a:xfrm>
            <a:off x="3989828" y="883252"/>
            <a:ext cx="2726412" cy="276999"/>
          </a:xfrm>
          <a:prstGeom prst="rect">
            <a:avLst/>
          </a:prstGeom>
          <a:noFill/>
          <a:ln w="19050">
            <a:noFill/>
          </a:ln>
        </p:spPr>
        <p:txBody>
          <a:bodyPr wrap="square" rtlCol="0">
            <a:spAutoFit/>
          </a:bodyPr>
          <a:lstStyle/>
          <a:p>
            <a:r>
              <a:rPr lang="ja-JP" altLang="ja-JP" sz="1200" b="1" kern="100" dirty="0">
                <a:effectLst/>
                <a:latin typeface="Century" panose="02040604050505020304" pitchFamily="18" charset="0"/>
                <a:ea typeface="ＭＳ ゴシック" panose="020B0609070205080204" pitchFamily="49" charset="-128"/>
                <a:cs typeface="Times New Roman" panose="02020603050405020304" pitchFamily="18" charset="0"/>
              </a:rPr>
              <a:t>（氏名：　　　　　　　　　　　）</a:t>
            </a:r>
            <a:endParaRPr kumimoji="1" lang="ja-JP" altLang="en-US" sz="1200" dirty="0"/>
          </a:p>
        </p:txBody>
      </p:sp>
    </p:spTree>
    <p:extLst>
      <p:ext uri="{BB962C8B-B14F-4D97-AF65-F5344CB8AC3E}">
        <p14:creationId xmlns:p14="http://schemas.microsoft.com/office/powerpoint/2010/main" val="423204226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TotalTime>
  <Words>154</Words>
  <Application>Microsoft Office PowerPoint</Application>
  <PresentationFormat>A4 210 x 297 mm</PresentationFormat>
  <Paragraphs>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ゴシック</vt:lpstr>
      <vt:lpstr>游ゴシック</vt:lpstr>
      <vt:lpstr>Arial</vt:lpstr>
      <vt:lpstr>Calibri</vt:lpstr>
      <vt:lpstr>Calibri Light</vt:lpstr>
      <vt:lpstr>Century</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小林　正和</dc:creator>
  <cp:lastModifiedBy>栗原　健史</cp:lastModifiedBy>
  <cp:revision>18</cp:revision>
  <cp:lastPrinted>2022-07-20T09:17:11Z</cp:lastPrinted>
  <dcterms:created xsi:type="dcterms:W3CDTF">2022-07-20T09:05:29Z</dcterms:created>
  <dcterms:modified xsi:type="dcterms:W3CDTF">2024-07-24T08:38:24Z</dcterms:modified>
</cp:coreProperties>
</file>