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90"/>
    <a:srgbClr val="FFFFFF"/>
    <a:srgbClr val="FDCF00"/>
    <a:srgbClr val="FCCF00"/>
    <a:srgbClr val="9C549D"/>
    <a:srgbClr val="FF6600"/>
    <a:srgbClr val="193590"/>
    <a:srgbClr val="52C3F1"/>
    <a:srgbClr val="F29B7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9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162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565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4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476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80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25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08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24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0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9E03-6221-442F-9756-9C776A18E648}" type="datetimeFigureOut">
              <a:rPr kumimoji="1" lang="ja-JP" altLang="en-US" smtClean="0"/>
              <a:t>2023/4/10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2B90-D911-4803-96AE-738B8B4DF51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53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72F468F-FC08-4802-8AB2-E7B54E2B84EF}"/>
              </a:ext>
            </a:extLst>
          </p:cNvPr>
          <p:cNvGrpSpPr/>
          <p:nvPr/>
        </p:nvGrpSpPr>
        <p:grpSpPr>
          <a:xfrm>
            <a:off x="407147" y="818907"/>
            <a:ext cx="8329706" cy="5850942"/>
            <a:chOff x="1431845" y="835685"/>
            <a:chExt cx="8329706" cy="5850942"/>
          </a:xfrm>
        </p:grpSpPr>
        <p:pic>
          <p:nvPicPr>
            <p:cNvPr id="5" name="図 4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C9D6B943-2DBB-41AA-A31E-5CB8D3F1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845" y="835685"/>
              <a:ext cx="8329706" cy="5211469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2B1A92E-59A0-4B0C-B986-517FBA96F23A}"/>
                </a:ext>
              </a:extLst>
            </p:cNvPr>
            <p:cNvGrpSpPr/>
            <p:nvPr/>
          </p:nvGrpSpPr>
          <p:grpSpPr>
            <a:xfrm>
              <a:off x="5329216" y="1674837"/>
              <a:ext cx="3560960" cy="1879448"/>
              <a:chOff x="165252" y="3761242"/>
              <a:chExt cx="3560960" cy="1879448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19BC82E8-B484-465D-B122-4073E2678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252" y="3761242"/>
                <a:ext cx="3560960" cy="1879448"/>
              </a:xfrm>
              <a:prstGeom prst="rect">
                <a:avLst/>
              </a:prstGeom>
            </p:spPr>
          </p:pic>
          <p:sp>
            <p:nvSpPr>
              <p:cNvPr id="20" name="Text Box 33">
                <a:extLst>
                  <a:ext uri="{FF2B5EF4-FFF2-40B4-BE49-F238E27FC236}">
                    <a16:creationId xmlns:a16="http://schemas.microsoft.com/office/drawing/2014/main" id="{31901890-ECED-4107-8FF2-C13CEAD94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624" y="4807779"/>
                <a:ext cx="650216" cy="24622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ctr" defTabSz="914377">
                  <a:defRPr/>
                </a:pPr>
                <a:r>
                  <a:rPr lang="ja-JP" altLang="en-US" sz="800" b="1" dirty="0">
                    <a:solidFill>
                      <a:srgbClr val="000090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専門分野の</a:t>
                </a:r>
                <a:endParaRPr lang="en-US" altLang="ja-JP" sz="800" b="1" dirty="0">
                  <a:solidFill>
                    <a:srgbClr val="000090"/>
                  </a:solidFill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  <a:p>
                <a:pPr algn="ctr" defTabSz="914377">
                  <a:defRPr/>
                </a:pPr>
                <a:r>
                  <a:rPr lang="ja-JP" altLang="en-US" sz="800" b="1" dirty="0">
                    <a:solidFill>
                      <a:srgbClr val="000090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コア科目</a:t>
                </a:r>
              </a:p>
            </p:txBody>
          </p:sp>
          <p:sp>
            <p:nvSpPr>
              <p:cNvPr id="21" name="Text Box 36">
                <a:extLst>
                  <a:ext uri="{FF2B5EF4-FFF2-40B4-BE49-F238E27FC236}">
                    <a16:creationId xmlns:a16="http://schemas.microsoft.com/office/drawing/2014/main" id="{6857CD31-351B-473A-B44C-955AAD75A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0603" y="4194482"/>
                <a:ext cx="913131" cy="11926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ctr" defTabSz="914377">
                  <a:lnSpc>
                    <a:spcPct val="70000"/>
                  </a:lnSpc>
                  <a:defRPr/>
                </a:pPr>
                <a:r>
                  <a:rPr lang="ja-JP" altLang="en-US" sz="1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社会と知の統合</a:t>
                </a:r>
              </a:p>
            </p:txBody>
          </p:sp>
          <p:sp>
            <p:nvSpPr>
              <p:cNvPr id="22" name="Text Box 36">
                <a:extLst>
                  <a:ext uri="{FF2B5EF4-FFF2-40B4-BE49-F238E27FC236}">
                    <a16:creationId xmlns:a16="http://schemas.microsoft.com/office/drawing/2014/main" id="{C9343761-85EC-46E3-9AC8-E44771C89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9167" y="3932322"/>
                <a:ext cx="913131" cy="11926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ctr" defTabSz="914377">
                  <a:lnSpc>
                    <a:spcPct val="70000"/>
                  </a:lnSpc>
                  <a:defRPr/>
                </a:pPr>
                <a:r>
                  <a:rPr lang="ja-JP" altLang="en-US" sz="1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知の探究</a:t>
                </a:r>
              </a:p>
            </p:txBody>
          </p:sp>
          <p:sp>
            <p:nvSpPr>
              <p:cNvPr id="23" name="Text Box 40">
                <a:extLst>
                  <a:ext uri="{FF2B5EF4-FFF2-40B4-BE49-F238E27FC236}">
                    <a16:creationId xmlns:a16="http://schemas.microsoft.com/office/drawing/2014/main" id="{28FEFB55-4A4E-4E8E-BE85-BAC2220E2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15" y="4184481"/>
                <a:ext cx="826384" cy="1154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defTabSz="914377">
                  <a:lnSpc>
                    <a:spcPts val="800"/>
                  </a:lnSpc>
                  <a:defRPr/>
                </a:pPr>
                <a:r>
                  <a:rPr lang="ja-JP" altLang="en-US" sz="1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知と知の融合</a:t>
                </a:r>
              </a:p>
            </p:txBody>
          </p:sp>
          <p:sp>
            <p:nvSpPr>
              <p:cNvPr id="24" name="Text Box 35">
                <a:extLst>
                  <a:ext uri="{FF2B5EF4-FFF2-40B4-BE49-F238E27FC236}">
                    <a16:creationId xmlns:a16="http://schemas.microsoft.com/office/drawing/2014/main" id="{106C39A0-2667-4AF8-B1E8-92BCB6B3B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1844" y="4409634"/>
                <a:ext cx="680831" cy="2064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ctr" defTabSz="914377">
                  <a:lnSpc>
                    <a:spcPts val="800"/>
                  </a:lnSpc>
                  <a:defRPr/>
                </a:pPr>
                <a:r>
                  <a:rPr lang="ja-JP" alt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社会課題の</a:t>
                </a:r>
                <a:endParaRPr lang="en-US" altLang="ja-JP" sz="7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  <a:p>
                <a:pPr algn="ctr" defTabSz="914377">
                  <a:lnSpc>
                    <a:spcPts val="800"/>
                  </a:lnSpc>
                  <a:defRPr/>
                </a:pPr>
                <a:r>
                  <a:rPr lang="ja-JP" alt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解決</a:t>
                </a:r>
                <a:endParaRPr lang="en-US" altLang="ja-JP" sz="700" b="1" dirty="0">
                  <a:solidFill>
                    <a:prstClr val="black"/>
                  </a:solidFill>
                  <a:latin typeface="Arial" panose="020B0604020202020204" pitchFamily="34" charset="0"/>
                  <a:ea typeface="メイリオ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 Box 37">
                <a:extLst>
                  <a:ext uri="{FF2B5EF4-FFF2-40B4-BE49-F238E27FC236}">
                    <a16:creationId xmlns:a16="http://schemas.microsoft.com/office/drawing/2014/main" id="{1EF0B8AF-4C6C-468F-8772-8ED58B7D1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6993" y="4144666"/>
                <a:ext cx="650215" cy="2064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ctr" defTabSz="914377">
                  <a:lnSpc>
                    <a:spcPts val="800"/>
                  </a:lnSpc>
                  <a:defRPr/>
                </a:pPr>
                <a:r>
                  <a:rPr lang="ja-JP" alt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専門性の</a:t>
                </a:r>
                <a:br>
                  <a:rPr lang="en-US" altLang="ja-JP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</a:br>
                <a:r>
                  <a:rPr lang="ja-JP" alt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探求</a:t>
                </a:r>
              </a:p>
            </p:txBody>
          </p:sp>
          <p:sp>
            <p:nvSpPr>
              <p:cNvPr id="26" name="Text Box 39">
                <a:extLst>
                  <a:ext uri="{FF2B5EF4-FFF2-40B4-BE49-F238E27FC236}">
                    <a16:creationId xmlns:a16="http://schemas.microsoft.com/office/drawing/2014/main" id="{42B56706-2F89-4B88-89DB-2CB28FB94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33" y="4402446"/>
                <a:ext cx="840525" cy="2064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spAutoFit/>
              </a:bodyPr>
              <a:lstStyle/>
              <a:p>
                <a:pPr algn="ctr" defTabSz="914377">
                  <a:lnSpc>
                    <a:spcPts val="800"/>
                  </a:lnSpc>
                  <a:defRPr/>
                </a:pPr>
                <a:r>
                  <a:rPr lang="ja-JP" alt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学際融合の</a:t>
                </a:r>
                <a:br>
                  <a:rPr lang="en-US" altLang="ja-JP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</a:br>
                <a:r>
                  <a:rPr lang="ja-JP" alt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メイリオ"/>
                    <a:cs typeface="Arial" panose="020B0604020202020204" pitchFamily="34" charset="0"/>
                  </a:rPr>
                  <a:t>推進</a:t>
                </a:r>
              </a:p>
            </p:txBody>
          </p:sp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FFFB0AFC-8B1B-4367-A2C7-7F7E1C5D7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048" y="4619584"/>
              <a:ext cx="1126611" cy="960933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8F2ACF95-42FD-4F9E-8B23-7C9FE718E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72" t="13735" r="849"/>
            <a:stretch/>
          </p:blipFill>
          <p:spPr>
            <a:xfrm>
              <a:off x="4630133" y="5850990"/>
              <a:ext cx="834607" cy="478005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57FAC35-3B71-4B79-84D3-B9DE33304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0133" y="6336799"/>
              <a:ext cx="912664" cy="349828"/>
            </a:xfrm>
            <a:prstGeom prst="rect">
              <a:avLst/>
            </a:prstGeom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D5A479B4-8B51-4A8E-8047-AF2519A865B5}"/>
                </a:ext>
              </a:extLst>
            </p:cNvPr>
            <p:cNvSpPr/>
            <p:nvPr/>
          </p:nvSpPr>
          <p:spPr>
            <a:xfrm>
              <a:off x="4715456" y="1039905"/>
              <a:ext cx="1890833" cy="325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世界中から多様な学生が</a:t>
              </a:r>
              <a:br>
                <a:rPr lang="en-US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集う教育環境の構築</a:t>
              </a:r>
              <a:endParaRPr lang="en-AU" altLang="ja-JP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8E412B6-4E03-4265-B43C-99762398C93F}"/>
                </a:ext>
              </a:extLst>
            </p:cNvPr>
            <p:cNvSpPr/>
            <p:nvPr/>
          </p:nvSpPr>
          <p:spPr>
            <a:xfrm>
              <a:off x="4110659" y="2753251"/>
              <a:ext cx="20541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数理データ科学教育の強化</a:t>
              </a:r>
              <a:br>
                <a:rPr lang="en-US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健康スポーツ科学の強化</a:t>
              </a:r>
              <a:endParaRPr lang="en-AU" altLang="ja-JP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597BE002-83D0-43C9-915F-D25D230C61CC}"/>
                </a:ext>
              </a:extLst>
            </p:cNvPr>
            <p:cNvSpPr/>
            <p:nvPr/>
          </p:nvSpPr>
          <p:spPr>
            <a:xfrm>
              <a:off x="5225294" y="3368517"/>
              <a:ext cx="15761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DC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全体</a:t>
              </a:r>
              <a:endParaRPr lang="en-US" altLang="ja-JP" sz="1600" b="1" dirty="0">
                <a:solidFill>
                  <a:srgbClr val="FDC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1600" b="1" dirty="0">
                  <a:solidFill>
                    <a:srgbClr val="FDC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最適化</a:t>
              </a:r>
              <a:endParaRPr lang="en-AU" altLang="ja-JP" sz="1600" b="1" dirty="0">
                <a:solidFill>
                  <a:srgbClr val="FDC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59C3F997-7138-4CBB-AD4E-CE7A260BC677}"/>
                </a:ext>
              </a:extLst>
            </p:cNvPr>
            <p:cNvSpPr/>
            <p:nvPr/>
          </p:nvSpPr>
          <p:spPr>
            <a:xfrm>
              <a:off x="3635306" y="5289518"/>
              <a:ext cx="2249147" cy="242695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300" b="1" dirty="0">
                  <a:solidFill>
                    <a:srgbClr val="1A35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高大接続</a:t>
              </a:r>
              <a:r>
                <a:rPr lang="en-AU" altLang="ja-JP" sz="1300" b="1" dirty="0">
                  <a:solidFill>
                    <a:srgbClr val="1A35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F55F345-4A0A-44A3-92C5-401B74E8F3D7}"/>
                </a:ext>
              </a:extLst>
            </p:cNvPr>
            <p:cNvSpPr/>
            <p:nvPr/>
          </p:nvSpPr>
          <p:spPr>
            <a:xfrm>
              <a:off x="6868451" y="3581019"/>
              <a:ext cx="2858249" cy="830997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AU" altLang="ja-JP" sz="2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Student Life-Cycle</a:t>
              </a:r>
            </a:p>
            <a:p>
              <a:pPr algn="ctr"/>
              <a:r>
                <a:rPr lang="en-AU" altLang="ja-JP" sz="2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C3977D4-CA36-4D0F-B927-9EA117DFF78F}"/>
                </a:ext>
              </a:extLst>
            </p:cNvPr>
            <p:cNvSpPr/>
            <p:nvPr/>
          </p:nvSpPr>
          <p:spPr>
            <a:xfrm>
              <a:off x="2718080" y="1556404"/>
              <a:ext cx="127788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b="1" dirty="0">
                  <a:solidFill>
                    <a:srgbClr val="33CCCC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国際連携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E7873F6E-6B95-47CA-8E5E-461F56CBD3ED}"/>
                </a:ext>
              </a:extLst>
            </p:cNvPr>
            <p:cNvSpPr/>
            <p:nvPr/>
          </p:nvSpPr>
          <p:spPr>
            <a:xfrm>
              <a:off x="4309783" y="1772392"/>
              <a:ext cx="1487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" b="1" dirty="0">
                  <a:solidFill>
                    <a:srgbClr val="52C3F1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インターンシップ・オン・キャンパス</a:t>
              </a:r>
              <a:r>
                <a:rPr lang="en-US" altLang="ja-JP" sz="1100" b="1" dirty="0">
                  <a:solidFill>
                    <a:srgbClr val="52C3F1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ja-JP" altLang="en-US" sz="1100" b="1" dirty="0">
                <a:solidFill>
                  <a:srgbClr val="52C3F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26620D2-80E4-438A-8DD3-400370C1E3B1}"/>
                </a:ext>
              </a:extLst>
            </p:cNvPr>
            <p:cNvSpPr/>
            <p:nvPr/>
          </p:nvSpPr>
          <p:spPr>
            <a:xfrm>
              <a:off x="3473250" y="2339601"/>
              <a:ext cx="1452028" cy="4308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defTabSz="914377"/>
              <a:r>
                <a:rPr lang="ja-JP" altLang="en-US" sz="1100" b="1" dirty="0">
                  <a:solidFill>
                    <a:srgbClr val="F29B76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ダブル・ディグリー</a:t>
              </a:r>
              <a:br>
                <a:rPr lang="en-US" altLang="ja-JP" sz="1100" b="1" dirty="0">
                  <a:solidFill>
                    <a:srgbClr val="F29B76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1100" b="1" dirty="0">
                  <a:solidFill>
                    <a:srgbClr val="F29B76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プログラム</a:t>
              </a:r>
              <a:endParaRPr lang="en-US" altLang="ja-JP" sz="1100" b="1" dirty="0">
                <a:solidFill>
                  <a:srgbClr val="F29B76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D778AE39-EF9B-4887-A303-B46C64B5FD7B}"/>
                </a:ext>
              </a:extLst>
            </p:cNvPr>
            <p:cNvSpPr/>
            <p:nvPr/>
          </p:nvSpPr>
          <p:spPr>
            <a:xfrm>
              <a:off x="2499679" y="3179810"/>
              <a:ext cx="16109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b="1" dirty="0">
                  <a:solidFill>
                    <a:srgbClr val="EE87B4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英語コース</a:t>
              </a:r>
              <a:r>
                <a:rPr lang="en-US" altLang="ja-JP" sz="1100" b="1" dirty="0">
                  <a:solidFill>
                    <a:srgbClr val="EE87B4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ja-JP" altLang="en-US" sz="1100" b="1" dirty="0">
                <a:solidFill>
                  <a:srgbClr val="EE87B4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C487F5A0-8A81-4D59-A181-8D8D2D424417}"/>
                </a:ext>
              </a:extLst>
            </p:cNvPr>
            <p:cNvSpPr/>
            <p:nvPr/>
          </p:nvSpPr>
          <p:spPr>
            <a:xfrm>
              <a:off x="4370663" y="3902415"/>
              <a:ext cx="1016152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教養教育</a:t>
              </a:r>
              <a:endParaRPr lang="en-US" altLang="ja-JP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1D765CD-6C37-431F-B0AD-F7FB20E10285}"/>
                </a:ext>
              </a:extLst>
            </p:cNvPr>
            <p:cNvSpPr/>
            <p:nvPr/>
          </p:nvSpPr>
          <p:spPr>
            <a:xfrm>
              <a:off x="4660402" y="4199226"/>
              <a:ext cx="1351308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専門教育</a:t>
              </a: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98B690B-4AA8-4B01-9892-C519842AF9C8}"/>
                </a:ext>
              </a:extLst>
            </p:cNvPr>
            <p:cNvSpPr/>
            <p:nvPr/>
          </p:nvSpPr>
          <p:spPr>
            <a:xfrm>
              <a:off x="5118657" y="4417195"/>
              <a:ext cx="1508628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normAutofit fontScale="85000" lnSpcReduction="10000"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国際性涵養教育</a:t>
              </a: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21A6EBC-FB69-4A35-876B-1154BFE126A6}"/>
                </a:ext>
              </a:extLst>
            </p:cNvPr>
            <p:cNvSpPr/>
            <p:nvPr/>
          </p:nvSpPr>
          <p:spPr>
            <a:xfrm>
              <a:off x="2637855" y="2786805"/>
              <a:ext cx="1153457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rgbClr val="19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学士</a:t>
              </a: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59355073-08E6-408B-819B-6B2D50ABCF99}"/>
                </a:ext>
              </a:extLst>
            </p:cNvPr>
            <p:cNvSpPr/>
            <p:nvPr/>
          </p:nvSpPr>
          <p:spPr>
            <a:xfrm>
              <a:off x="3464087" y="1928705"/>
              <a:ext cx="1136677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rgbClr val="19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修士</a:t>
              </a: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682DB3E3-58DD-4705-9622-E3B79AB00F26}"/>
                </a:ext>
              </a:extLst>
            </p:cNvPr>
            <p:cNvSpPr/>
            <p:nvPr/>
          </p:nvSpPr>
          <p:spPr>
            <a:xfrm>
              <a:off x="4188451" y="1116857"/>
              <a:ext cx="1042896" cy="338554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solidFill>
                    <a:srgbClr val="1935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博士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BBFFEA66-990F-4628-BD7A-E1A7BDE2B496}"/>
                </a:ext>
              </a:extLst>
            </p:cNvPr>
            <p:cNvSpPr/>
            <p:nvPr/>
          </p:nvSpPr>
          <p:spPr>
            <a:xfrm>
              <a:off x="4243214" y="5083517"/>
              <a:ext cx="1125073" cy="307777"/>
            </a:xfrm>
            <a:prstGeom prst="rect">
              <a:avLst/>
            </a:prstGeom>
            <a:scene3d>
              <a:camera prst="isometricLeftDown">
                <a:rot lat="2100000" lon="27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1A35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入学</a:t>
              </a:r>
              <a:endParaRPr lang="en-AU" altLang="ja-JP" sz="1300" b="1" dirty="0">
                <a:solidFill>
                  <a:srgbClr val="1A35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B7AE8328-D54C-4B43-AAA0-FC2906A2172A}"/>
                </a:ext>
              </a:extLst>
            </p:cNvPr>
            <p:cNvSpPr/>
            <p:nvPr/>
          </p:nvSpPr>
          <p:spPr>
            <a:xfrm>
              <a:off x="3507675" y="3486694"/>
              <a:ext cx="161098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b="1" dirty="0">
                  <a:solidFill>
                    <a:srgbClr val="68BE83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ブレンデッド</a:t>
              </a:r>
              <a:br>
                <a:rPr lang="en-US" altLang="ja-JP" sz="1100" b="1" dirty="0">
                  <a:solidFill>
                    <a:srgbClr val="68BE83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1100" b="1" dirty="0">
                  <a:solidFill>
                    <a:srgbClr val="68BE83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教育の強化</a:t>
              </a:r>
              <a:endParaRPr lang="en-AU" altLang="ja-JP" sz="1100" b="1" dirty="0">
                <a:solidFill>
                  <a:srgbClr val="68BE83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C46F460-CD08-4AD1-B275-36EA9B714CD9}"/>
                </a:ext>
              </a:extLst>
            </p:cNvPr>
            <p:cNvSpPr/>
            <p:nvPr/>
          </p:nvSpPr>
          <p:spPr>
            <a:xfrm>
              <a:off x="1453134" y="1819431"/>
              <a:ext cx="1219181" cy="600164"/>
            </a:xfrm>
            <a:prstGeom prst="rect">
              <a:avLst/>
            </a:prstGeom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r>
                <a:rPr lang="ja-JP" altLang="en-US" sz="1100" b="1" dirty="0">
                  <a:solidFill>
                    <a:schemeClr val="accent2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企業・大学</a:t>
              </a:r>
              <a:br>
                <a:rPr lang="en-US" altLang="ja-JP" sz="1100" b="1" dirty="0">
                  <a:solidFill>
                    <a:schemeClr val="accent2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1100" b="1" dirty="0">
                  <a:solidFill>
                    <a:schemeClr val="accent2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相互メリット型</a:t>
              </a:r>
              <a:br>
                <a:rPr lang="en-US" altLang="ja-JP" sz="1100" b="1" dirty="0">
                  <a:solidFill>
                    <a:schemeClr val="accent2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1100" b="1" dirty="0">
                  <a:solidFill>
                    <a:schemeClr val="accent2">
                      <a:lumMod val="50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リカレント教育</a:t>
              </a:r>
              <a:endParaRPr lang="en-US" altLang="ja-JP" sz="1100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32F8C45-3794-41B2-8E76-3B456BC64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157" y="4179552"/>
              <a:ext cx="2042185" cy="248429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30431607-7D8D-46A0-8759-511FCDB9EFBF}"/>
                </a:ext>
              </a:extLst>
            </p:cNvPr>
            <p:cNvSpPr/>
            <p:nvPr/>
          </p:nvSpPr>
          <p:spPr>
            <a:xfrm>
              <a:off x="7088806" y="2559555"/>
              <a:ext cx="19870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Double-Wing</a:t>
              </a:r>
            </a:p>
            <a:p>
              <a:pPr algn="ctr"/>
              <a:r>
                <a:rPr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Academic</a:t>
              </a:r>
            </a:p>
            <a:p>
              <a:pPr algn="ctr"/>
              <a:r>
                <a:rPr lang="en-AU" altLang="ja-JP" sz="1400" b="1" dirty="0">
                  <a:solidFill>
                    <a:srgbClr val="1A3591"/>
                  </a:solidFill>
                  <a:effectLst>
                    <a:glow rad="1905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Architecture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74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</Words>
  <Application>Microsoft Office PowerPoint</Application>
  <PresentationFormat>画面に合わせる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2022-07-29T02:20:42Z</dcterms:created>
  <dcterms:modified xsi:type="dcterms:W3CDTF">2023-04-10T02:24:15Z</dcterms:modified>
</cp:coreProperties>
</file>