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5143500" type="screen16x9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DAD"/>
    <a:srgbClr val="F1E2A1"/>
    <a:srgbClr val="000000"/>
    <a:srgbClr val="0000FF"/>
    <a:srgbClr val="34B3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>
      <p:cViewPr varScale="1">
        <p:scale>
          <a:sx n="61" d="100"/>
          <a:sy n="61" d="100"/>
        </p:scale>
        <p:origin x="67" y="55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247" cy="496732"/>
          </a:xfrm>
          <a:prstGeom prst="rect">
            <a:avLst/>
          </a:prstGeom>
        </p:spPr>
        <p:txBody>
          <a:bodyPr vert="horz" lIns="92099" tIns="46049" rIns="92099" bIns="4604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6732"/>
          </a:xfrm>
          <a:prstGeom prst="rect">
            <a:avLst/>
          </a:prstGeom>
        </p:spPr>
        <p:txBody>
          <a:bodyPr vert="horz" lIns="92099" tIns="46049" rIns="92099" bIns="46049" rtlCol="0"/>
          <a:lstStyle>
            <a:lvl1pPr algn="r">
              <a:defRPr sz="1200"/>
            </a:lvl1pPr>
          </a:lstStyle>
          <a:p>
            <a:fld id="{E7E1BD29-5E00-49BC-8972-870760DE337F}" type="datetimeFigureOut">
              <a:rPr kumimoji="1" lang="ja-JP" altLang="en-US" smtClean="0"/>
              <a:pPr/>
              <a:t>2025/6/10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9" tIns="46049" rIns="92099" bIns="4604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289" y="4714954"/>
            <a:ext cx="5439101" cy="4467387"/>
          </a:xfrm>
          <a:prstGeom prst="rect">
            <a:avLst/>
          </a:prstGeom>
        </p:spPr>
        <p:txBody>
          <a:bodyPr vert="horz" lIns="92099" tIns="46049" rIns="92099" bIns="4604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310"/>
            <a:ext cx="2946247" cy="496731"/>
          </a:xfrm>
          <a:prstGeom prst="rect">
            <a:avLst/>
          </a:prstGeom>
        </p:spPr>
        <p:txBody>
          <a:bodyPr vert="horz" lIns="92099" tIns="46049" rIns="92099" bIns="4604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826" y="9428310"/>
            <a:ext cx="2946246" cy="496731"/>
          </a:xfrm>
          <a:prstGeom prst="rect">
            <a:avLst/>
          </a:prstGeom>
        </p:spPr>
        <p:txBody>
          <a:bodyPr vert="horz" lIns="92099" tIns="46049" rIns="92099" bIns="46049" rtlCol="0" anchor="b"/>
          <a:lstStyle>
            <a:lvl1pPr algn="r">
              <a:defRPr sz="1200"/>
            </a:lvl1pPr>
          </a:lstStyle>
          <a:p>
            <a:fld id="{8DE8D053-425E-444B-A7A2-3B8DC8CF301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043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E8D053-425E-444B-A7A2-3B8DC8CF3017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297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E8D053-425E-444B-A7A2-3B8DC8CF301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9842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852A-665A-4C49-A501-1BAE65287D61}" type="datetimeFigureOut">
              <a:rPr kumimoji="1" lang="ja-JP" altLang="en-US" smtClean="0"/>
              <a:pPr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2CC0A-92B0-4383-9460-9EAB46D8555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146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852A-665A-4C49-A501-1BAE65287D61}" type="datetimeFigureOut">
              <a:rPr kumimoji="1" lang="ja-JP" altLang="en-US" smtClean="0"/>
              <a:pPr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2CC0A-92B0-4383-9460-9EAB46D8555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8895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852A-665A-4C49-A501-1BAE65287D61}" type="datetimeFigureOut">
              <a:rPr kumimoji="1" lang="ja-JP" altLang="en-US" smtClean="0"/>
              <a:pPr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2CC0A-92B0-4383-9460-9EAB46D8555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393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852A-665A-4C49-A501-1BAE65287D61}" type="datetimeFigureOut">
              <a:rPr kumimoji="1" lang="ja-JP" altLang="en-US" smtClean="0"/>
              <a:pPr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2CC0A-92B0-4383-9460-9EAB46D8555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024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852A-665A-4C49-A501-1BAE65287D61}" type="datetimeFigureOut">
              <a:rPr kumimoji="1" lang="ja-JP" altLang="en-US" smtClean="0"/>
              <a:pPr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2CC0A-92B0-4383-9460-9EAB46D8555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9706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852A-665A-4C49-A501-1BAE65287D61}" type="datetimeFigureOut">
              <a:rPr kumimoji="1" lang="ja-JP" altLang="en-US" smtClean="0"/>
              <a:pPr/>
              <a:t>2025/6/10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2CC0A-92B0-4383-9460-9EAB46D8555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860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852A-665A-4C49-A501-1BAE65287D61}" type="datetimeFigureOut">
              <a:rPr kumimoji="1" lang="ja-JP" altLang="en-US" smtClean="0"/>
              <a:pPr/>
              <a:t>2025/6/10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2CC0A-92B0-4383-9460-9EAB46D8555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841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852A-665A-4C49-A501-1BAE65287D61}" type="datetimeFigureOut">
              <a:rPr kumimoji="1" lang="ja-JP" altLang="en-US" smtClean="0"/>
              <a:pPr/>
              <a:t>2025/6/10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2CC0A-92B0-4383-9460-9EAB46D8555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838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852A-665A-4C49-A501-1BAE65287D61}" type="datetimeFigureOut">
              <a:rPr kumimoji="1" lang="ja-JP" altLang="en-US" smtClean="0"/>
              <a:pPr/>
              <a:t>2025/6/10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2CC0A-92B0-4383-9460-9EAB46D8555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8636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852A-665A-4C49-A501-1BAE65287D61}" type="datetimeFigureOut">
              <a:rPr kumimoji="1" lang="ja-JP" altLang="en-US" smtClean="0"/>
              <a:pPr/>
              <a:t>2025/6/10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2CC0A-92B0-4383-9460-9EAB46D8555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6271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852A-665A-4C49-A501-1BAE65287D61}" type="datetimeFigureOut">
              <a:rPr kumimoji="1" lang="ja-JP" altLang="en-US" smtClean="0"/>
              <a:pPr/>
              <a:t>2025/6/10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2CC0A-92B0-4383-9460-9EAB46D8555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6017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6852A-665A-4C49-A501-1BAE65287D61}" type="datetimeFigureOut">
              <a:rPr kumimoji="1" lang="ja-JP" altLang="en-US" smtClean="0"/>
              <a:pPr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2CC0A-92B0-4383-9460-9EAB46D8555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176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lp@osipp.osaka-u.ac.j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lp@osipp.osaka-u.ac.j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18F41F6-C6CB-FA57-CA70-9526727F57CD}"/>
              </a:ext>
            </a:extLst>
          </p:cNvPr>
          <p:cNvSpPr/>
          <p:nvPr/>
        </p:nvSpPr>
        <p:spPr>
          <a:xfrm>
            <a:off x="2915816" y="1705109"/>
            <a:ext cx="5976488" cy="9386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395536" y="285749"/>
            <a:ext cx="8496943" cy="1277889"/>
          </a:xfrm>
          <a:prstGeom prst="rect">
            <a:avLst/>
          </a:prstGeom>
          <a:gradFill>
            <a:gsLst>
              <a:gs pos="0">
                <a:schemeClr val="accent5">
                  <a:lumMod val="100000"/>
                </a:schemeClr>
              </a:gs>
              <a:gs pos="100000">
                <a:schemeClr val="accent5">
                  <a:shade val="93000"/>
                  <a:satMod val="130000"/>
                </a:schemeClr>
              </a:gs>
            </a:gsLst>
          </a:gra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4445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5600" i="0" u="none" strike="noStrike" kern="1200" normalizeH="0" baseline="0" noProof="0" dirty="0">
              <a:ln w="18415" cmpd="sng">
                <a:noFill/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j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38606" y="375118"/>
            <a:ext cx="82667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1400" dirty="0">
                <a:latin typeface="Candara"/>
                <a:ea typeface="HGP明朝E"/>
              </a:rPr>
              <a:t>元外務省事務次官／大阪大学大学院国際公共政策研究科（</a:t>
            </a:r>
            <a:r>
              <a:rPr lang="en-US" altLang="zh-TW" sz="1400" dirty="0">
                <a:latin typeface="Candara"/>
                <a:ea typeface="HGP明朝E"/>
              </a:rPr>
              <a:t>OSIPP</a:t>
            </a:r>
            <a:r>
              <a:rPr lang="zh-TW" altLang="en-US" sz="1400" dirty="0">
                <a:latin typeface="Candara"/>
                <a:ea typeface="HGP明朝E"/>
              </a:rPr>
              <a:t>） 特任教授</a:t>
            </a:r>
          </a:p>
        </p:txBody>
      </p:sp>
      <p:sp>
        <p:nvSpPr>
          <p:cNvPr id="10" name="サブタイトル 2"/>
          <p:cNvSpPr txBox="1">
            <a:spLocks/>
          </p:cNvSpPr>
          <p:nvPr/>
        </p:nvSpPr>
        <p:spPr>
          <a:xfrm>
            <a:off x="3300058" y="4769507"/>
            <a:ext cx="5454153" cy="27699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ndara"/>
                <a:ea typeface="HGP明朝E"/>
                <a:cs typeface="+mn-cs"/>
              </a:rPr>
              <a:t>主催：大阪大学大学院国際公共政策研究科　</a:t>
            </a:r>
            <a:r>
              <a:rPr lang="ja-JP" altLang="en-US" sz="1200" dirty="0">
                <a:solidFill>
                  <a:sysClr val="windowText" lastClr="000000"/>
                </a:solidFill>
                <a:latin typeface="Candara"/>
                <a:ea typeface="HGP明朝E"/>
              </a:rPr>
              <a:t>グローバルリーダーシップ・プログラム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ndara"/>
              <a:ea typeface="HGP明朝E"/>
              <a:cs typeface="+mn-cs"/>
            </a:endParaRPr>
          </a:p>
        </p:txBody>
      </p:sp>
      <p:sp>
        <p:nvSpPr>
          <p:cNvPr id="14" name="テキスト ボックス 14"/>
          <p:cNvSpPr txBox="1">
            <a:spLocks/>
          </p:cNvSpPr>
          <p:nvPr/>
        </p:nvSpPr>
        <p:spPr>
          <a:xfrm>
            <a:off x="422040" y="4040289"/>
            <a:ext cx="8496768" cy="728093"/>
          </a:xfrm>
          <a:prstGeom prst="rect">
            <a:avLst/>
          </a:prstGeom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tIns="36000" bIns="0" rtlCol="0" anchor="ctr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400" dirty="0">
                <a:ln w="3175">
                  <a:noFill/>
                </a:ln>
                <a:solidFill>
                  <a:srgbClr val="FFFF00"/>
                </a:solidFill>
                <a:latin typeface="メイリオ"/>
                <a:ea typeface="メイリオ"/>
                <a:cs typeface="メイリオ"/>
              </a:rPr>
              <a:t>要事前申込：</a:t>
            </a:r>
            <a:r>
              <a:rPr lang="en-US" altLang="ja-JP" sz="2400" b="1" dirty="0">
                <a:ln w="3175">
                  <a:noFill/>
                </a:ln>
                <a:solidFill>
                  <a:srgbClr val="FFFF00"/>
                </a:solidFill>
                <a:latin typeface="メイリオ"/>
                <a:ea typeface="メイリオ"/>
                <a:cs typeface="メイリオ"/>
                <a:hlinkClick r:id="rId3"/>
              </a:rPr>
              <a:t>glp@osipp.osaka-u.ac.jp</a:t>
            </a:r>
            <a:endParaRPr lang="en-US" altLang="ja-JP" sz="2400" b="1" dirty="0">
              <a:ln w="3175">
                <a:noFill/>
              </a:ln>
              <a:solidFill>
                <a:srgbClr val="FFFF00"/>
              </a:solidFill>
              <a:latin typeface="メイリオ"/>
              <a:ea typeface="メイリオ"/>
              <a:cs typeface="メイリオ"/>
            </a:endParaRPr>
          </a:p>
          <a:p>
            <a:pPr algn="ctr"/>
            <a:r>
              <a:rPr kumimoji="0" lang="ja-JP" altLang="ja-JP" sz="14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1)お名前  2) お名前(アルファベット表記）3)ご所属</a:t>
            </a:r>
            <a:r>
              <a:rPr kumimoji="0" lang="ja-JP" altLang="en-US" sz="14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kumimoji="0" lang="ja-JP" altLang="ja-JP" sz="14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４)ご連絡先メールアドレス</a:t>
            </a:r>
            <a:r>
              <a:rPr kumimoji="0" lang="ja-JP" altLang="en-US" sz="1400" b="1" i="0" u="none" strike="noStrike" cap="none" normalizeH="0" baseline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を記載してください。</a:t>
            </a:r>
            <a:endParaRPr lang="en-US" altLang="ja-JP" sz="1400" b="1" dirty="0">
              <a:ln w="3175">
                <a:noFill/>
              </a:ln>
              <a:solidFill>
                <a:schemeClr val="bg1">
                  <a:lumMod val="9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pic>
        <p:nvPicPr>
          <p:cNvPr id="1026" name="Picture 2" descr="\\10.10.10.121\inamori2\★イベント・講演会\H27年度\20151013　薮中先生Open教室\薮中先生の写真\本人写真（小） - コピー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040" y="1705109"/>
            <a:ext cx="2493776" cy="2345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正方形/長方形 11"/>
          <p:cNvSpPr/>
          <p:nvPr/>
        </p:nvSpPr>
        <p:spPr>
          <a:xfrm>
            <a:off x="585056" y="561985"/>
            <a:ext cx="80622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ja-JP" altLang="en-US" sz="5400" b="1" spc="300" dirty="0">
                <a:solidFill>
                  <a:sysClr val="windowText" lastClr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明朝E"/>
                <a:ea typeface="HGP明朝E"/>
                <a:cs typeface="HGP明朝E"/>
              </a:rPr>
              <a:t>薮中三十二 </a:t>
            </a:r>
            <a:r>
              <a:rPr lang="en-US" altLang="ja-JP" sz="5400" spc="300" dirty="0">
                <a:ln w="18415" cmpd="sng">
                  <a:noFill/>
                  <a:prstDash val="solid"/>
                </a:ln>
                <a:solidFill>
                  <a:prstClr val="white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OPEN</a:t>
            </a:r>
            <a:r>
              <a:rPr lang="ja-JP" altLang="en-US" sz="5400" spc="300" dirty="0">
                <a:ln w="18415" cmpd="sng">
                  <a:noFill/>
                  <a:prstDash val="solid"/>
                </a:ln>
                <a:solidFill>
                  <a:prstClr val="white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クラス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275241" y="2531517"/>
            <a:ext cx="5472607" cy="1270964"/>
          </a:xfrm>
          <a:prstGeom prst="rect">
            <a:avLst/>
          </a:prstGeom>
          <a:noFill/>
          <a:effectLst>
            <a:outerShdw blurRad="50800" dist="38100" dir="2700000">
              <a:schemeClr val="bg1">
                <a:alpha val="43000"/>
              </a:schemeClr>
            </a:outerShdw>
          </a:effectLst>
        </p:spPr>
        <p:txBody>
          <a:bodyPr wrap="square" tIns="0" bIns="0" rtlCol="0" anchor="ctr">
            <a:noAutofit/>
          </a:bodyPr>
          <a:lstStyle/>
          <a:p>
            <a:r>
              <a:rPr lang="ja-JP" altLang="en-US" sz="1600" b="1" dirty="0">
                <a:ln w="3175">
                  <a:noFill/>
                </a:ln>
                <a:effectLst/>
                <a:latin typeface="メイリオ"/>
                <a:ea typeface="メイリオ"/>
                <a:cs typeface="メイリオ"/>
              </a:rPr>
              <a:t>日時</a:t>
            </a:r>
            <a:r>
              <a:rPr lang="ja-JP" altLang="en-US" sz="1600" b="1" dirty="0">
                <a:ln w="11430">
                  <a:noFill/>
                </a:ln>
                <a:effectLst/>
                <a:latin typeface="メイリオ"/>
                <a:ea typeface="メイリオ"/>
                <a:cs typeface="メイリオ"/>
              </a:rPr>
              <a:t>：</a:t>
            </a:r>
            <a:r>
              <a:rPr lang="en-US" altLang="ja-JP" sz="2800" b="1" dirty="0">
                <a:ln w="11430">
                  <a:noFill/>
                </a:ln>
                <a:effectLst/>
                <a:latin typeface="メイリオ"/>
                <a:ea typeface="メイリオ"/>
                <a:cs typeface="メイリオ"/>
              </a:rPr>
              <a:t>2025</a:t>
            </a:r>
            <a:r>
              <a:rPr lang="ja-JP" altLang="en-US" sz="2800" b="1" dirty="0">
                <a:ln w="11430">
                  <a:noFill/>
                </a:ln>
                <a:effectLst/>
                <a:latin typeface="メイリオ"/>
                <a:ea typeface="メイリオ"/>
                <a:cs typeface="メイリオ"/>
              </a:rPr>
              <a:t>年</a:t>
            </a:r>
            <a:r>
              <a:rPr lang="en-US" altLang="ja-JP" sz="4000" b="1" dirty="0">
                <a:ln w="11430">
                  <a:noFill/>
                </a:ln>
                <a:solidFill>
                  <a:srgbClr val="FF0000"/>
                </a:solidFill>
                <a:latin typeface="メイリオ"/>
                <a:ea typeface="メイリオ"/>
                <a:cs typeface="メイリオ"/>
              </a:rPr>
              <a:t>7</a:t>
            </a:r>
            <a:r>
              <a:rPr lang="ja-JP" altLang="en-US" sz="2800" b="1" dirty="0">
                <a:ln w="11430">
                  <a:noFill/>
                </a:ln>
                <a:effectLst/>
                <a:latin typeface="メイリオ"/>
                <a:ea typeface="メイリオ"/>
                <a:cs typeface="メイリオ"/>
              </a:rPr>
              <a:t>月</a:t>
            </a:r>
            <a:r>
              <a:rPr lang="en-US" altLang="ja-JP" sz="4000" b="1" dirty="0">
                <a:ln w="11430">
                  <a:noFill/>
                </a:ln>
                <a:solidFill>
                  <a:srgbClr val="FF0000"/>
                </a:solidFill>
                <a:latin typeface="メイリオ"/>
                <a:ea typeface="メイリオ"/>
                <a:cs typeface="メイリオ"/>
              </a:rPr>
              <a:t>7</a:t>
            </a:r>
            <a:r>
              <a:rPr lang="ja-JP" altLang="en-US" sz="2800" b="1" dirty="0">
                <a:ln w="11430">
                  <a:noFill/>
                </a:ln>
                <a:effectLst/>
                <a:latin typeface="メイリオ"/>
                <a:ea typeface="メイリオ"/>
                <a:cs typeface="メイリオ"/>
              </a:rPr>
              <a:t>日（月） </a:t>
            </a:r>
            <a:endParaRPr lang="en-US" altLang="ja-JP" sz="2800" b="1" dirty="0">
              <a:ln w="11430">
                <a:noFill/>
              </a:ln>
              <a:effectLst/>
              <a:latin typeface="メイリオ"/>
              <a:ea typeface="メイリオ"/>
              <a:cs typeface="メイリオ"/>
            </a:endParaRPr>
          </a:p>
          <a:p>
            <a:pPr>
              <a:lnSpc>
                <a:spcPts val="2000"/>
              </a:lnSpc>
            </a:pPr>
            <a:r>
              <a:rPr lang="ja-JP" altLang="en-US" sz="1600" b="1" dirty="0">
                <a:ln w="11430">
                  <a:noFill/>
                </a:ln>
                <a:effectLst/>
                <a:latin typeface="メイリオ"/>
                <a:ea typeface="メイリオ"/>
                <a:cs typeface="メイリオ"/>
              </a:rPr>
              <a:t>　　   </a:t>
            </a:r>
            <a:r>
              <a:rPr lang="en-US" altLang="ja-JP" sz="2400" b="1" dirty="0">
                <a:ln w="11430">
                  <a:noFill/>
                </a:ln>
                <a:effectLst/>
                <a:latin typeface="メイリオ"/>
                <a:ea typeface="メイリオ"/>
                <a:cs typeface="メイリオ"/>
              </a:rPr>
              <a:t>13:30</a:t>
            </a:r>
            <a:r>
              <a:rPr lang="ja-JP" altLang="en-US" sz="2400" b="1" dirty="0">
                <a:ln w="11430">
                  <a:noFill/>
                </a:ln>
                <a:effectLst/>
                <a:latin typeface="メイリオ"/>
                <a:ea typeface="メイリオ"/>
                <a:cs typeface="メイリオ"/>
              </a:rPr>
              <a:t>～</a:t>
            </a:r>
            <a:r>
              <a:rPr lang="en-US" altLang="ja-JP" sz="2400" b="1" dirty="0">
                <a:ln w="11430">
                  <a:noFill/>
                </a:ln>
                <a:effectLst/>
                <a:latin typeface="メイリオ"/>
                <a:ea typeface="メイリオ"/>
                <a:cs typeface="メイリオ"/>
              </a:rPr>
              <a:t>15:00</a:t>
            </a:r>
          </a:p>
          <a:p>
            <a:pPr>
              <a:lnSpc>
                <a:spcPts val="2000"/>
              </a:lnSpc>
            </a:pPr>
            <a:r>
              <a:rPr lang="ja-JP" altLang="en-US" sz="1400" b="1" dirty="0">
                <a:ln w="3175">
                  <a:noFill/>
                </a:ln>
                <a:effectLst/>
                <a:latin typeface="メイリオ"/>
                <a:ea typeface="メイリオ"/>
                <a:cs typeface="メイリオ"/>
              </a:rPr>
              <a:t>場所</a:t>
            </a:r>
            <a:r>
              <a:rPr lang="ja-JP" altLang="en-US" sz="1400" b="1" dirty="0">
                <a:ln w="11430">
                  <a:noFill/>
                </a:ln>
                <a:effectLst/>
                <a:latin typeface="メイリオ"/>
                <a:ea typeface="メイリオ"/>
                <a:cs typeface="メイリオ"/>
              </a:rPr>
              <a:t>：豊中キャンパス</a:t>
            </a:r>
            <a:r>
              <a:rPr lang="en-US" altLang="ja-JP" sz="1400" b="1" dirty="0">
                <a:ln w="11430">
                  <a:noFill/>
                </a:ln>
                <a:effectLst/>
                <a:latin typeface="メイリオ"/>
                <a:ea typeface="メイリオ"/>
                <a:cs typeface="メイリオ"/>
              </a:rPr>
              <a:t>  </a:t>
            </a:r>
            <a:r>
              <a:rPr lang="ja-JP" altLang="en-US" sz="1400" b="1" dirty="0">
                <a:ln w="11430">
                  <a:noFill/>
                </a:ln>
                <a:effectLst/>
                <a:latin typeface="メイリオ"/>
                <a:ea typeface="メイリオ"/>
                <a:cs typeface="メイリオ"/>
              </a:rPr>
              <a:t>国際公共政策研究科棟２階 講義シアター</a:t>
            </a:r>
            <a:br>
              <a:rPr lang="en-US" altLang="ja-JP" sz="1400" b="1" dirty="0">
                <a:ln w="11430">
                  <a:noFill/>
                </a:ln>
                <a:effectLst/>
                <a:latin typeface="メイリオ"/>
                <a:ea typeface="メイリオ"/>
                <a:cs typeface="メイリオ"/>
              </a:rPr>
            </a:br>
            <a:r>
              <a:rPr lang="ja-JP" altLang="en-US" sz="1400" b="1" dirty="0">
                <a:ln w="11430">
                  <a:noFill/>
                </a:ln>
                <a:effectLst/>
                <a:latin typeface="メイリオ"/>
                <a:ea typeface="メイリオ"/>
                <a:cs typeface="メイリオ"/>
              </a:rPr>
              <a:t>講義方式：対面</a:t>
            </a:r>
            <a:endParaRPr lang="en-US" altLang="ja-JP" sz="1400" b="1" dirty="0">
              <a:ln w="11430">
                <a:noFill/>
              </a:ln>
              <a:effectLst/>
              <a:latin typeface="メイリオ"/>
              <a:ea typeface="メイリオ"/>
              <a:cs typeface="メイリオ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456E486-C8FA-CC44-AB0E-1C1AA77DDBEB}"/>
              </a:ext>
            </a:extLst>
          </p:cNvPr>
          <p:cNvSpPr/>
          <p:nvPr/>
        </p:nvSpPr>
        <p:spPr>
          <a:xfrm>
            <a:off x="2981938" y="1988149"/>
            <a:ext cx="59766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ja-JP" altLang="en-US" sz="2000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BA4DE2C-36A0-4944-B504-4DC31C60D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3719" y="1402815"/>
            <a:ext cx="1328585" cy="269367"/>
          </a:xfrm>
          <a:prstGeom prst="rect">
            <a:avLst/>
          </a:prstGeom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37931725" indent="-37474525"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1366838" indent="915988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1824038" indent="915988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2281238" indent="915988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2738438" indent="915988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b="1" dirty="0">
                <a:solidFill>
                  <a:srgbClr val="FFFF00"/>
                </a:solidFill>
                <a:latin typeface="メイリオ"/>
                <a:ea typeface="メイリオ"/>
                <a:cs typeface="メイリオ"/>
              </a:rPr>
              <a:t>言語：英語</a:t>
            </a:r>
            <a:endParaRPr lang="en-US" altLang="ja-JP" sz="1200" b="1" dirty="0">
              <a:solidFill>
                <a:srgbClr val="FFFF00"/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29576" y="1742554"/>
            <a:ext cx="57246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600" b="1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日本の針路を考える</a:t>
            </a:r>
            <a:endParaRPr lang="en-US" altLang="ja-JP" sz="2600" b="1" dirty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ー分断された世界、トランプ大統領で大揺れの世界でー</a:t>
            </a:r>
            <a:endParaRPr kumimoji="1" lang="ja-JP" altLang="en-US" sz="2400" b="1" dirty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1830836-F9A2-25AD-B811-BCF81DDF37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89559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>
          <a:xfrm>
            <a:off x="245510" y="220737"/>
            <a:ext cx="8640959" cy="1349897"/>
          </a:xfrm>
          <a:prstGeom prst="rect">
            <a:avLst/>
          </a:prstGeom>
          <a:gradFill>
            <a:gsLst>
              <a:gs pos="0">
                <a:schemeClr val="accent5">
                  <a:lumMod val="100000"/>
                </a:schemeClr>
              </a:gs>
              <a:gs pos="100000">
                <a:schemeClr val="accent5">
                  <a:shade val="93000"/>
                  <a:satMod val="130000"/>
                </a:schemeClr>
              </a:gs>
            </a:gsLst>
          </a:gra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44450" h="254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5600" b="0" i="0" u="none" strike="noStrike" kern="1200" cap="none" spc="0" normalizeH="0" baseline="0" noProof="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j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36886" y="295763"/>
            <a:ext cx="54817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HGP明朝E"/>
                <a:cs typeface="+mn-cs"/>
              </a:rPr>
              <a:t>Former Vice-Minister for Foreign Affairs</a:t>
            </a:r>
            <a:endParaRPr kumimoji="1" lang="zh-TW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HGP明朝E"/>
              <a:cs typeface="+mn-cs"/>
            </a:endParaRPr>
          </a:p>
        </p:txBody>
      </p:sp>
      <p:sp>
        <p:nvSpPr>
          <p:cNvPr id="10" name="サブタイトル 2"/>
          <p:cNvSpPr txBox="1">
            <a:spLocks/>
          </p:cNvSpPr>
          <p:nvPr/>
        </p:nvSpPr>
        <p:spPr>
          <a:xfrm>
            <a:off x="470760" y="4830319"/>
            <a:ext cx="8190458" cy="7201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ndara"/>
                <a:ea typeface="HGP明朝E"/>
                <a:cs typeface="+mn-cs"/>
              </a:rPr>
              <a:t>Hosted by Global Leadership Program, 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 Osaka School of International Public Policy, THE UNIVERCITY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OF OSAKA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ndara"/>
              <a:ea typeface="HGP明朝E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ndara"/>
              <a:ea typeface="HGP明朝E"/>
              <a:cs typeface="+mn-cs"/>
            </a:endParaRPr>
          </a:p>
        </p:txBody>
      </p:sp>
      <p:sp>
        <p:nvSpPr>
          <p:cNvPr id="14" name="テキスト ボックス 14"/>
          <p:cNvSpPr txBox="1">
            <a:spLocks/>
          </p:cNvSpPr>
          <p:nvPr/>
        </p:nvSpPr>
        <p:spPr>
          <a:xfrm>
            <a:off x="284045" y="4018037"/>
            <a:ext cx="8593474" cy="829699"/>
          </a:xfrm>
          <a:prstGeom prst="rect">
            <a:avLst/>
          </a:prstGeom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tIns="36000" bIns="0" rtlCol="0" anchor="ctr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Application required</a:t>
            </a:r>
            <a:r>
              <a:rPr kumimoji="1" lang="ja-JP" altLang="en-US" sz="2800" b="0" i="0" u="none" strike="noStrike" kern="1200" cap="none" spc="0" normalizeH="0" baseline="0" noProof="0" dirty="0">
                <a:ln w="3175"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メイリオ"/>
                <a:cs typeface="Calibri" panose="020F0502020204030204" pitchFamily="34" charset="0"/>
              </a:rPr>
              <a:t>：</a:t>
            </a:r>
            <a:r>
              <a:rPr kumimoji="1" lang="en-US" altLang="ja-JP" sz="2800" b="1" i="0" u="none" strike="noStrike" kern="1200" cap="none" spc="0" normalizeH="0" baseline="0" noProof="0" dirty="0">
                <a:ln w="3175"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メイリオ"/>
                <a:cs typeface="Calibri" panose="020F0502020204030204" pitchFamily="34" charset="0"/>
                <a:hlinkClick r:id="rId3"/>
              </a:rPr>
              <a:t>glp@osipp.osaka-u.ac.jp</a:t>
            </a:r>
            <a:endParaRPr kumimoji="1" lang="en-US" altLang="ja-JP" sz="2800" b="1" i="0" u="none" strike="noStrike" kern="1200" cap="none" spc="0" normalizeH="0" baseline="0" noProof="0" dirty="0">
              <a:ln w="3175">
                <a:noFill/>
              </a:ln>
              <a:solidFill>
                <a:srgbClr val="FFFF00"/>
              </a:solidFill>
              <a:effectLst/>
              <a:uLnTx/>
              <a:uFillTx/>
              <a:latin typeface="Calibri" panose="020F0502020204030204" pitchFamily="34" charset="0"/>
              <a:ea typeface="メイリオ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b="1" i="0" dirty="0">
                <a:solidFill>
                  <a:schemeClr val="bg1">
                    <a:lumMod val="95000"/>
                  </a:schemeClr>
                </a:solidFill>
                <a:effectLst/>
                <a:latin typeface="Roboto" panose="02000000000000000000" pitchFamily="2" charset="0"/>
              </a:rPr>
              <a:t>1) Your name 2) Your name (in alphabet) 3) Your affiliation 4) Please provide your contact email address</a:t>
            </a:r>
            <a:r>
              <a:rPr lang="en-US" altLang="ja-JP" sz="2400" b="1" i="0" dirty="0">
                <a:solidFill>
                  <a:schemeClr val="bg1">
                    <a:lumMod val="95000"/>
                  </a:schemeClr>
                </a:solidFill>
                <a:effectLst/>
                <a:latin typeface="Roboto" panose="02000000000000000000" pitchFamily="2" charset="0"/>
              </a:rPr>
              <a:t>.</a:t>
            </a:r>
            <a:endParaRPr kumimoji="1" lang="en-US" altLang="ja-JP" sz="2400" b="1" i="0" u="none" strike="noStrike" kern="1200" cap="none" spc="0" normalizeH="0" baseline="0" noProof="0" dirty="0">
              <a:ln w="3175"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メイリオ"/>
              <a:cs typeface="Calibri" panose="020F0502020204030204" pitchFamily="34" charset="0"/>
            </a:endParaRPr>
          </a:p>
        </p:txBody>
      </p:sp>
      <p:pic>
        <p:nvPicPr>
          <p:cNvPr id="1026" name="Picture 2" descr="\\10.10.10.121\inamori2\★イベント・講演会\H27年度\20151013　薮中先生Open教室\薮中先生の写真\本人写真（小） - コピー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466" y="1694777"/>
            <a:ext cx="2337962" cy="2199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テキスト ボックス 15"/>
          <p:cNvSpPr txBox="1"/>
          <p:nvPr/>
        </p:nvSpPr>
        <p:spPr>
          <a:xfrm>
            <a:off x="2616682" y="1608073"/>
            <a:ext cx="6269787" cy="1007688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  <a:effectLst/>
        </p:spPr>
        <p:txBody>
          <a:bodyPr wrap="none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 w="1905">
                  <a:noFill/>
                </a:ln>
                <a:solidFill>
                  <a:prstClr val="black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  <a:cs typeface="メイリオ"/>
              </a:rPr>
              <a:t>　</a:t>
            </a:r>
            <a:endParaRPr kumimoji="1" lang="en-US" altLang="ja-JP" sz="2200" b="0" i="0" u="none" strike="noStrike" kern="1200" cap="none" spc="0" normalizeH="0" baseline="0" noProof="0" dirty="0">
              <a:ln w="1905">
                <a:noFill/>
              </a:ln>
              <a:solidFill>
                <a:srgbClr val="1F497D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Meiryo" panose="020B0604030504040204" pitchFamily="34" charset="-128"/>
              <a:ea typeface="Meiryo" panose="020B0604030504040204" pitchFamily="34" charset="-128"/>
              <a:cs typeface="メイリオ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1200" cap="none" spc="100" normalizeH="0" baseline="0" noProof="0" dirty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 panose="020F0502020204030204" pitchFamily="34" charset="0"/>
                <a:ea typeface="Meiryo" panose="020B0604030504040204" pitchFamily="34" charset="-128"/>
                <a:cs typeface="Calibri" panose="020F0502020204030204" pitchFamily="34" charset="0"/>
              </a:rPr>
              <a:t>Exploring Japan’s</a:t>
            </a:r>
            <a:r>
              <a:rPr kumimoji="1" lang="ja-JP" altLang="en-US" sz="3600" b="1" i="0" u="none" strike="noStrike" kern="1200" cap="none" spc="100" normalizeH="0" baseline="0" noProof="0" dirty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 panose="020F0502020204030204" pitchFamily="34" charset="0"/>
                <a:ea typeface="Meiryo" panose="020B0604030504040204" pitchFamily="34" charset="-128"/>
                <a:cs typeface="Calibri" panose="020F0502020204030204" pitchFamily="34" charset="0"/>
              </a:rPr>
              <a:t> </a:t>
            </a:r>
            <a:r>
              <a:rPr kumimoji="1" lang="en-US" altLang="ja-JP" sz="3600" b="1" i="0" u="none" strike="noStrike" kern="1200" cap="none" spc="100" normalizeH="0" baseline="0" noProof="0" dirty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 panose="020F0502020204030204" pitchFamily="34" charset="0"/>
                <a:ea typeface="Meiryo" panose="020B0604030504040204" pitchFamily="34" charset="-128"/>
                <a:cs typeface="Calibri" panose="020F0502020204030204" pitchFamily="34" charset="0"/>
              </a:rPr>
              <a:t>Path</a:t>
            </a:r>
            <a:r>
              <a:rPr kumimoji="1" lang="ja-JP" altLang="en-US" sz="3600" b="1" i="0" u="none" strike="noStrike" kern="1200" cap="none" spc="100" normalizeH="0" baseline="0" noProof="0" dirty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 panose="020F0502020204030204" pitchFamily="34" charset="0"/>
                <a:ea typeface="Meiryo" panose="020B0604030504040204" pitchFamily="34" charset="-128"/>
                <a:cs typeface="Calibri" panose="020F0502020204030204" pitchFamily="34" charset="0"/>
              </a:rPr>
              <a:t> </a:t>
            </a:r>
            <a:endParaRPr kumimoji="1" lang="en-US" altLang="ja-JP" sz="3600" b="1" i="0" u="none" strike="noStrike" kern="1200" cap="none" spc="100" normalizeH="0" baseline="0" noProof="0" dirty="0">
              <a:ln w="1905">
                <a:noFill/>
              </a:ln>
              <a:solidFill>
                <a:srgbClr val="1F497D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 panose="020F0502020204030204" pitchFamily="34" charset="0"/>
              <a:ea typeface="Meiryo" panose="020B0604030504040204" pitchFamily="34" charset="-128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200" b="1" i="0" u="none" strike="noStrike" kern="1200" cap="none" spc="100" normalizeH="0" baseline="0" noProof="0" dirty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 panose="020F0502020204030204" pitchFamily="34" charset="0"/>
                <a:ea typeface="Meiryo" panose="020B0604030504040204" pitchFamily="34" charset="-128"/>
                <a:cs typeface="Calibri" panose="020F0502020204030204" pitchFamily="34" charset="0"/>
              </a:rPr>
              <a:t>  </a:t>
            </a:r>
            <a:r>
              <a:rPr kumimoji="1" lang="en-US" altLang="ja-JP" sz="1400" b="1" i="0" u="none" strike="noStrike" kern="1200" cap="none" spc="100" normalizeH="0" baseline="0" noProof="0" dirty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 panose="020F0502020204030204" pitchFamily="34" charset="0"/>
                <a:ea typeface="Meiryo" panose="020B0604030504040204" pitchFamily="34" charset="-128"/>
                <a:cs typeface="Calibri" panose="020F0502020204030204" pitchFamily="34" charset="0"/>
              </a:rPr>
              <a:t>- </a:t>
            </a:r>
            <a:r>
              <a:rPr lang="en-US" altLang="ja-JP" sz="1400" b="1" spc="100" dirty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anose="020F0502020204030204" pitchFamily="34" charset="0"/>
                <a:ea typeface="Meiryo" panose="020B0604030504040204" pitchFamily="34" charset="-128"/>
                <a:cs typeface="Calibri" panose="020F0502020204030204" pitchFamily="34" charset="0"/>
              </a:rPr>
              <a:t>I</a:t>
            </a:r>
            <a:r>
              <a:rPr kumimoji="1" lang="en-US" altLang="ja-JP" sz="1400" b="1" i="0" u="none" strike="noStrike" kern="1200" cap="none" spc="100" normalizeH="0" baseline="0" noProof="0" dirty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 panose="020F0502020204030204" pitchFamily="34" charset="0"/>
                <a:ea typeface="Meiryo" panose="020B0604030504040204" pitchFamily="34" charset="-128"/>
                <a:cs typeface="Calibri" panose="020F0502020204030204" pitchFamily="34" charset="0"/>
              </a:rPr>
              <a:t>n the Divided World and turbulent world under President Trump -</a:t>
            </a:r>
            <a:r>
              <a:rPr kumimoji="1" lang="ja-JP" altLang="en-US" sz="1400" b="1" i="0" u="none" strike="noStrike" kern="1200" cap="none" spc="100" normalizeH="0" baseline="0" noProof="0" dirty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 panose="020F0502020204030204" pitchFamily="34" charset="0"/>
                <a:ea typeface="Meiryo" panose="020B0604030504040204" pitchFamily="34" charset="-128"/>
                <a:cs typeface="Calibri" panose="020F0502020204030204" pitchFamily="34" charset="0"/>
              </a:rPr>
              <a:t>　</a:t>
            </a:r>
            <a:endParaRPr kumimoji="1" lang="en-US" altLang="zh-TW" sz="2800" b="1" i="0" u="none" strike="noStrike" kern="1200" cap="none" spc="100" normalizeH="0" baseline="0" noProof="0" dirty="0">
              <a:ln w="1905">
                <a:noFill/>
              </a:ln>
              <a:solidFill>
                <a:srgbClr val="1F497D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 panose="020F0502020204030204" pitchFamily="34" charset="0"/>
              <a:ea typeface="Meiryo" panose="020B0604030504040204" pitchFamily="34" charset="-128"/>
              <a:cs typeface="Calibri" panose="020F0502020204030204" pitchFamily="34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800323" y="2515617"/>
            <a:ext cx="6056352" cy="1535971"/>
          </a:xfrm>
          <a:prstGeom prst="rect">
            <a:avLst/>
          </a:prstGeom>
          <a:noFill/>
          <a:effectLst>
            <a:outerShdw blurRad="50800" dist="38100" dir="2700000">
              <a:schemeClr val="bg1">
                <a:alpha val="43000"/>
              </a:schemeClr>
            </a:outerShdw>
          </a:effectLst>
        </p:spPr>
        <p:txBody>
          <a:bodyPr wrap="square" t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="1" i="0" u="none" strike="noStrike" kern="1200" cap="none" spc="0" normalizeH="0" baseline="0" noProof="0" dirty="0">
                <a:ln w="11430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メイリオ"/>
                <a:cs typeface="Calibri" panose="020F0502020204030204" pitchFamily="34" charset="0"/>
              </a:rPr>
              <a:t>Date</a:t>
            </a:r>
            <a:r>
              <a:rPr kumimoji="1" lang="ja-JP" altLang="en-US" b="1" i="0" u="none" strike="noStrike" kern="1200" cap="none" spc="0" normalizeH="0" baseline="0" noProof="0" dirty="0">
                <a:ln w="11430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メイリオ"/>
                <a:cs typeface="Calibri" panose="020F0502020204030204" pitchFamily="34" charset="0"/>
              </a:rPr>
              <a:t>：</a:t>
            </a:r>
            <a:r>
              <a:rPr kumimoji="1" lang="en-US" altLang="ja-JP" sz="3200" b="1" i="0" u="none" strike="noStrike" kern="1200" cap="none" spc="0" normalizeH="0" baseline="0" noProof="0" dirty="0">
                <a:ln w="11430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メイリオ"/>
                <a:cs typeface="Calibri" panose="020F0502020204030204" pitchFamily="34" charset="0"/>
              </a:rPr>
              <a:t>Mon</a:t>
            </a:r>
            <a:r>
              <a:rPr kumimoji="1" lang="ja-JP" altLang="en-US" sz="3200" b="1" i="0" u="none" strike="noStrike" kern="1200" cap="none" spc="0" normalizeH="0" baseline="0" noProof="0" dirty="0">
                <a:ln w="11430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メイリオ"/>
                <a:cs typeface="Calibri" panose="020F0502020204030204" pitchFamily="34" charset="0"/>
              </a:rPr>
              <a:t> </a:t>
            </a:r>
            <a:r>
              <a:rPr lang="en-US" altLang="ja-JP" sz="4400" b="1" dirty="0">
                <a:ln w="11430">
                  <a:noFill/>
                </a:ln>
                <a:solidFill>
                  <a:srgbClr val="FF0000"/>
                </a:solidFill>
                <a:latin typeface="Calibri" panose="020F0502020204030204" pitchFamily="34" charset="0"/>
                <a:ea typeface="メイリオ"/>
                <a:cs typeface="Calibri" panose="020F0502020204030204" pitchFamily="34" charset="0"/>
              </a:rPr>
              <a:t>7</a:t>
            </a:r>
            <a:r>
              <a:rPr lang="en-US" altLang="ja-JP" sz="3200" b="1" dirty="0">
                <a:ln w="11430"/>
                <a:solidFill>
                  <a:srgbClr val="FF0000"/>
                </a:solidFill>
                <a:latin typeface="Calibri" panose="020F0502020204030204" pitchFamily="34" charset="0"/>
                <a:ea typeface="メイリオ"/>
                <a:cs typeface="Calibri" panose="020F0502020204030204" pitchFamily="34" charset="0"/>
              </a:rPr>
              <a:t>th</a:t>
            </a:r>
            <a:r>
              <a:rPr kumimoji="1" lang="en-US" altLang="ja-JP" sz="3200" b="1" i="0" u="none" strike="noStrike" kern="1200" cap="none" spc="0" normalizeH="0" baseline="0" noProof="0" dirty="0">
                <a:ln w="11430"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メイリオ"/>
                <a:cs typeface="Calibri" panose="020F0502020204030204" pitchFamily="34" charset="0"/>
              </a:rPr>
              <a:t> </a:t>
            </a:r>
            <a:r>
              <a:rPr kumimoji="1" lang="en-US" altLang="ja-JP" sz="4400" b="1" i="0" u="none" strike="noStrike" kern="1200" cap="none" spc="0" normalizeH="0" baseline="0" noProof="0" dirty="0">
                <a:ln w="11430"/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メイリオ"/>
                <a:cs typeface="Calibri" panose="020F0502020204030204" pitchFamily="34" charset="0"/>
              </a:rPr>
              <a:t>July</a:t>
            </a:r>
            <a:r>
              <a:rPr kumimoji="1" lang="en-US" altLang="ja-JP" sz="3200" b="1" i="0" u="none" strike="noStrike" kern="1200" cap="none" spc="0" normalizeH="0" baseline="0" noProof="0" dirty="0">
                <a:ln w="11430"/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メイリオ"/>
                <a:cs typeface="Calibri" panose="020F0502020204030204" pitchFamily="34" charset="0"/>
              </a:rPr>
              <a:t> </a:t>
            </a:r>
            <a:r>
              <a:rPr kumimoji="1" lang="en-US" altLang="ja-JP" sz="3200" b="1" i="0" u="none" strike="noStrike" kern="1200" cap="none" spc="0" normalizeH="0" baseline="0" noProof="0" dirty="0">
                <a:ln w="11430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メイリオ"/>
                <a:cs typeface="Calibri" panose="020F0502020204030204" pitchFamily="34" charset="0"/>
              </a:rPr>
              <a:t>2025,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 w="11430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メイリオ"/>
                <a:cs typeface="Calibri" panose="020F0502020204030204" pitchFamily="34" charset="0"/>
              </a:rPr>
              <a:t>　　　</a:t>
            </a:r>
            <a:r>
              <a:rPr kumimoji="1" lang="en-US" altLang="ja-JP" sz="2800" b="1" i="0" u="none" strike="noStrike" kern="1200" cap="none" spc="0" normalizeH="0" baseline="0" noProof="0" dirty="0">
                <a:ln w="11430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メイリオ"/>
                <a:cs typeface="Calibri" panose="020F0502020204030204" pitchFamily="34" charset="0"/>
              </a:rPr>
              <a:t> 13:30</a:t>
            </a:r>
            <a:r>
              <a:rPr kumimoji="1" lang="ja-JP" altLang="en-US" sz="2800" b="1" i="0" u="none" strike="noStrike" kern="1200" cap="none" spc="0" normalizeH="0" baseline="0" noProof="0" dirty="0">
                <a:ln w="11430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メイリオ"/>
                <a:cs typeface="Calibri" panose="020F0502020204030204" pitchFamily="34" charset="0"/>
              </a:rPr>
              <a:t>～</a:t>
            </a:r>
            <a:r>
              <a:rPr kumimoji="1" lang="en-US" altLang="ja-JP" sz="2800" b="1" i="0" u="none" strike="noStrike" kern="1200" cap="none" spc="0" normalizeH="0" baseline="0" noProof="0" dirty="0">
                <a:ln w="11430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メイリオ"/>
                <a:cs typeface="Calibri" panose="020F0502020204030204" pitchFamily="34" charset="0"/>
              </a:rPr>
              <a:t>15:00</a:t>
            </a:r>
            <a:endParaRPr kumimoji="1" lang="en-US" altLang="ja-JP" sz="2000" b="1" i="0" u="none" strike="noStrike" kern="1200" cap="none" spc="0" normalizeH="0" baseline="0" noProof="0" dirty="0">
              <a:ln w="11430"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メイリオ"/>
                <a:cs typeface="Calibri" panose="020F0502020204030204" pitchFamily="34" charset="0"/>
              </a:rPr>
              <a:t>Place</a:t>
            </a:r>
            <a:r>
              <a:rPr kumimoji="1" lang="ja-JP" altLang="en-US" sz="1600" b="1" i="0" u="none" strike="noStrike" kern="1200" cap="none" spc="0" normalizeH="0" baseline="0" noProof="0" dirty="0">
                <a:ln w="11430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メイリオ"/>
                <a:cs typeface="Calibri" panose="020F0502020204030204" pitchFamily="34" charset="0"/>
              </a:rPr>
              <a:t>：</a:t>
            </a:r>
            <a:r>
              <a:rPr kumimoji="1" lang="en-US" altLang="ja-JP" sz="1600" b="1" i="0" u="none" strike="noStrike" kern="1200" cap="none" spc="0" normalizeH="0" baseline="0" noProof="0" dirty="0">
                <a:ln w="11430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メイリオ"/>
                <a:cs typeface="Calibri" panose="020F0502020204030204" pitchFamily="34" charset="0"/>
              </a:rPr>
              <a:t> </a:t>
            </a:r>
            <a:r>
              <a:rPr kumimoji="1" lang="en-US" altLang="ja-JP" b="1" i="0" u="none" strike="noStrike" kern="1200" cap="none" spc="0" normalizeH="0" baseline="0" noProof="0" dirty="0">
                <a:ln w="11430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メイリオ"/>
                <a:cs typeface="Calibri" panose="020F0502020204030204" pitchFamily="34" charset="0"/>
              </a:rPr>
              <a:t>OSIPP Building, 2F Lecture Theater</a:t>
            </a:r>
            <a:r>
              <a:rPr kumimoji="1" lang="en-US" altLang="ja-JP" sz="1600" b="1" i="0" u="none" strike="noStrike" kern="1200" cap="none" spc="0" normalizeH="0" baseline="0" noProof="0" dirty="0">
                <a:ln w="11430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メイリオ"/>
                <a:cs typeface="Calibri" panose="020F0502020204030204" pitchFamily="34" charset="0"/>
              </a:rPr>
              <a:t>  @Toyonaka</a:t>
            </a:r>
            <a:br>
              <a:rPr kumimoji="1" lang="en-US" altLang="ja-JP" sz="1600" b="1" i="0" u="none" strike="noStrike" kern="1200" cap="none" spc="0" normalizeH="0" baseline="0" noProof="0" dirty="0">
                <a:ln w="11430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メイリオ"/>
                <a:cs typeface="Calibri" panose="020F0502020204030204" pitchFamily="34" charset="0"/>
              </a:rPr>
            </a:br>
            <a:r>
              <a:rPr kumimoji="1" lang="en-US" altLang="ja-JP" sz="1600" b="1" i="0" u="none" strike="noStrike" kern="1200" cap="none" spc="0" normalizeH="0" baseline="0" noProof="0" dirty="0">
                <a:ln w="11430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メイリオ"/>
                <a:cs typeface="Calibri" panose="020F0502020204030204" pitchFamily="34" charset="0"/>
              </a:rPr>
              <a:t>Lecture Method</a:t>
            </a:r>
            <a:r>
              <a:rPr kumimoji="1" lang="ja-JP" altLang="en-US" sz="1600" b="1" i="0" u="none" strike="noStrike" kern="1200" cap="none" spc="0" normalizeH="0" baseline="0" noProof="0" dirty="0">
                <a:ln w="11430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メイリオ"/>
                <a:cs typeface="Calibri" panose="020F0502020204030204" pitchFamily="34" charset="0"/>
              </a:rPr>
              <a:t>：</a:t>
            </a:r>
            <a:r>
              <a:rPr kumimoji="1" lang="en-US" altLang="ja-JP" sz="2000" b="1" i="0" u="none" strike="noStrike" kern="1200" cap="none" spc="0" normalizeH="0" baseline="0" noProof="0" dirty="0">
                <a:ln w="11430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メイリオ"/>
                <a:cs typeface="Calibri" panose="020F0502020204030204" pitchFamily="34" charset="0"/>
              </a:rPr>
              <a:t>Face to Face</a:t>
            </a:r>
            <a:endParaRPr kumimoji="1" lang="en-US" altLang="ja-JP" sz="1600" b="1" i="0" u="none" strike="noStrike" kern="1200" cap="none" spc="0" normalizeH="0" baseline="0" noProof="0" dirty="0">
              <a:ln w="11430"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/>
              <a:cs typeface="Calibri" panose="020F0502020204030204" pitchFamily="34" charset="0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456E486-C8FA-CC44-AB0E-1C1AA77DDBEB}"/>
              </a:ext>
            </a:extLst>
          </p:cNvPr>
          <p:cNvSpPr/>
          <p:nvPr/>
        </p:nvSpPr>
        <p:spPr>
          <a:xfrm>
            <a:off x="2612428" y="1736519"/>
            <a:ext cx="6265091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1" i="0" u="none" strike="noStrike" kern="1200" cap="none" spc="100" normalizeH="0" baseline="0" noProof="0" dirty="0">
                <a:ln w="1905">
                  <a:noFill/>
                </a:ln>
                <a:solidFill>
                  <a:srgbClr val="1F497D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Meiryo" panose="020B0604030504040204" pitchFamily="34" charset="-128"/>
                <a:ea typeface="Meiryo" panose="020B0604030504040204" pitchFamily="34" charset="-128"/>
                <a:cs typeface="メイリオ"/>
              </a:rPr>
              <a:t>　　　　　　　　　　　　　　　　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8" name="正方形/長方形 12">
            <a:extLst>
              <a:ext uri="{FF2B5EF4-FFF2-40B4-BE49-F238E27FC236}">
                <a16:creationId xmlns:a16="http://schemas.microsoft.com/office/drawing/2014/main" id="{1ADB6E4E-9BDE-8C4A-84CD-FD820DFF51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3180" y="1398170"/>
            <a:ext cx="1739300" cy="261045"/>
          </a:xfrm>
          <a:prstGeom prst="rect">
            <a:avLst/>
          </a:prstGeom>
          <a:ln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37931725" indent="-37474525"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1366838" indent="915988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1824038" indent="915988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2281238" indent="915988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2738438" indent="915988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 pitchFamily="34" charset="0"/>
                <a:ea typeface="メイリオ"/>
                <a:cs typeface="Calibri" panose="020F0502020204030204" pitchFamily="34" charset="0"/>
              </a:rPr>
              <a:t>Language: English</a:t>
            </a:r>
          </a:p>
        </p:txBody>
      </p:sp>
      <p:sp>
        <p:nvSpPr>
          <p:cNvPr id="19" name="サブタイトル 2">
            <a:extLst>
              <a:ext uri="{FF2B5EF4-FFF2-40B4-BE49-F238E27FC236}">
                <a16:creationId xmlns:a16="http://schemas.microsoft.com/office/drawing/2014/main" id="{21771F7F-41C3-D449-A416-90EB3A7CAAF5}"/>
              </a:ext>
            </a:extLst>
          </p:cNvPr>
          <p:cNvSpPr txBox="1">
            <a:spLocks/>
          </p:cNvSpPr>
          <p:nvPr/>
        </p:nvSpPr>
        <p:spPr>
          <a:xfrm>
            <a:off x="552129" y="759251"/>
            <a:ext cx="4597266" cy="76944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1B6FD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1" lang="en-US" altLang="ja-JP" sz="4400" b="1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Meiryo" panose="020B0604030504040204" pitchFamily="34" charset="-128"/>
                <a:cs typeface="Calibri" panose="020F0502020204030204" pitchFamily="34" charset="0"/>
              </a:rPr>
              <a:t>Mitoji</a:t>
            </a:r>
            <a:r>
              <a:rPr kumimoji="1" lang="en-US" altLang="ja-JP" sz="44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ea typeface="Meiryo" panose="020B0604030504040204" pitchFamily="34" charset="-128"/>
                <a:cs typeface="Calibri" panose="020F0502020204030204" pitchFamily="34" charset="0"/>
              </a:rPr>
              <a:t> YABUNAKA  </a:t>
            </a:r>
            <a:endParaRPr kumimoji="1" lang="ja-JP" altLang="en-US" sz="4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ea typeface="Meiryo" panose="020B0604030504040204" pitchFamily="34" charset="-128"/>
              <a:cs typeface="Calibri" panose="020F0502020204030204" pitchFamily="34" charset="0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5B50CD5A-E654-104C-8D8A-66E0453C1467}"/>
              </a:ext>
            </a:extLst>
          </p:cNvPr>
          <p:cNvSpPr/>
          <p:nvPr/>
        </p:nvSpPr>
        <p:spPr>
          <a:xfrm>
            <a:off x="5136819" y="777919"/>
            <a:ext cx="35283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1200" cap="none" spc="0" normalizeH="0" baseline="0" noProof="0" dirty="0">
                <a:ln w="18415" cmpd="sng">
                  <a:noFill/>
                  <a:prstDash val="solid"/>
                </a:ln>
                <a:solidFill>
                  <a:prstClr val="white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ＭＳ Ｐゴシック" panose="020B0600070205080204" pitchFamily="50" charset="-128"/>
                <a:cs typeface="Calibri" panose="020F0502020204030204" pitchFamily="34" charset="0"/>
              </a:rPr>
              <a:t>OPEN  LECTURE</a:t>
            </a:r>
            <a:endParaRPr kumimoji="1" lang="ja-JP" altLang="en-US" sz="3600" b="1" i="0" u="none" strike="noStrike" kern="1200" cap="none" spc="0" normalizeH="0" baseline="0" noProof="0" dirty="0">
              <a:ln w="18415" cmpd="sng">
                <a:noFill/>
                <a:prstDash val="solid"/>
              </a:ln>
              <a:solidFill>
                <a:prstClr val="white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ＭＳ Ｐゴシック" panose="020B0600070205080204" pitchFamily="50" charset="-128"/>
              <a:cs typeface="Calibri" panose="020F0502020204030204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539474" y="388501"/>
            <a:ext cx="3342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/Osaka School of International Public Policy </a:t>
            </a:r>
            <a:r>
              <a:rPr kumimoji="1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HGP明朝E"/>
                <a:cs typeface="+mn-cs"/>
              </a:rPr>
              <a:t>                                </a:t>
            </a:r>
            <a:r>
              <a:rPr kumimoji="1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HGP明朝E"/>
                <a:cs typeface="+mn-cs"/>
              </a:rPr>
              <a:t>                                                                               </a:t>
            </a:r>
            <a:r>
              <a:rPr kumimoji="1" lang="en-US" altLang="zh-TW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HGP明朝E"/>
                <a:cs typeface="+mn-cs"/>
              </a:rPr>
              <a:t>S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pecially Appointed Professor</a:t>
            </a:r>
            <a:endParaRPr kumimoji="1" lang="zh-TW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HGP明朝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802002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245</Words>
  <Application>Microsoft Office PowerPoint</Application>
  <PresentationFormat>画面に合わせる (16:9)</PresentationFormat>
  <Paragraphs>29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HGP明朝E</vt:lpstr>
      <vt:lpstr>Meiryo UI</vt:lpstr>
      <vt:lpstr>ＭＳ Ｐゴシック</vt:lpstr>
      <vt:lpstr>メイリオ</vt:lpstr>
      <vt:lpstr>メイリオ</vt:lpstr>
      <vt:lpstr>Arial</vt:lpstr>
      <vt:lpstr>Arial</vt:lpstr>
      <vt:lpstr>Calibri</vt:lpstr>
      <vt:lpstr>Candara</vt:lpstr>
      <vt:lpstr>Roboto</vt:lpstr>
      <vt:lpstr>Symbol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OSO-inamori</dc:creator>
  <cp:lastModifiedBy>熊部　詩乃</cp:lastModifiedBy>
  <cp:revision>167</cp:revision>
  <cp:lastPrinted>2025-06-10T05:29:03Z</cp:lastPrinted>
  <dcterms:created xsi:type="dcterms:W3CDTF">2016-11-30T01:15:23Z</dcterms:created>
  <dcterms:modified xsi:type="dcterms:W3CDTF">2025-06-10T05:29:18Z</dcterms:modified>
</cp:coreProperties>
</file>