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AD"/>
    <a:srgbClr val="F1E2A1"/>
    <a:srgbClr val="000000"/>
    <a:srgbClr val="0000FF"/>
    <a:srgbClr val="34B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133" d="100"/>
          <a:sy n="133" d="100"/>
        </p:scale>
        <p:origin x="90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r">
              <a:defRPr sz="1200"/>
            </a:lvl1pPr>
          </a:lstStyle>
          <a:p>
            <a:fld id="{E7E1BD29-5E00-49BC-8972-870760DE337F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9" tIns="46049" rIns="92099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14954"/>
            <a:ext cx="5439101" cy="4467387"/>
          </a:xfrm>
          <a:prstGeom prst="rect">
            <a:avLst/>
          </a:prstGeom>
        </p:spPr>
        <p:txBody>
          <a:bodyPr vert="horz" lIns="92099" tIns="46049" rIns="92099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r">
              <a:defRPr sz="1200"/>
            </a:lvl1pPr>
          </a:lstStyle>
          <a:p>
            <a:fld id="{8DE8D053-425E-444B-A7A2-3B8DC8CF30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4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297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8D053-425E-444B-A7A2-3B8DC8CF301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842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4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89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9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70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86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63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2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01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852A-665A-4C49-A501-1BAE65287D61}" type="datetimeFigureOut">
              <a:rPr kumimoji="1" lang="ja-JP" altLang="en-US" smtClean="0"/>
              <a:pPr/>
              <a:t>2024/5/29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7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18F41F6-C6CB-FA57-CA70-9526727F57CD}"/>
              </a:ext>
            </a:extLst>
          </p:cNvPr>
          <p:cNvSpPr/>
          <p:nvPr/>
        </p:nvSpPr>
        <p:spPr>
          <a:xfrm>
            <a:off x="2915816" y="1705109"/>
            <a:ext cx="5976488" cy="938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395536" y="285749"/>
            <a:ext cx="8496943" cy="1277889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8606" y="375118"/>
            <a:ext cx="8266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1400" dirty="0">
                <a:latin typeface="Candara"/>
                <a:ea typeface="HGP明朝E"/>
              </a:rPr>
              <a:t>元外務省事務次官／大阪大学大学院国際公共政策研究科（</a:t>
            </a:r>
            <a:r>
              <a:rPr lang="en-US" altLang="zh-TW" sz="1400" dirty="0">
                <a:latin typeface="Candara"/>
                <a:ea typeface="HGP明朝E"/>
              </a:rPr>
              <a:t>OSIPP</a:t>
            </a:r>
            <a:r>
              <a:rPr lang="zh-TW" altLang="en-US" sz="1400" dirty="0">
                <a:latin typeface="Candara"/>
                <a:ea typeface="HGP明朝E"/>
              </a:rPr>
              <a:t>） 特任教授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3347865" y="4718837"/>
            <a:ext cx="5454153" cy="27699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主催：大阪大学大学院国際公共政策研究科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　</a:t>
            </a:r>
            <a:r>
              <a:rPr lang="ja-JP" altLang="en-US" sz="1200" dirty="0">
                <a:solidFill>
                  <a:sysClr val="windowText" lastClr="000000"/>
                </a:solidFill>
                <a:latin typeface="Candara"/>
                <a:ea typeface="HGP明朝E"/>
              </a:rPr>
              <a:t>グローバルリーダーシップ・プログラム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395536" y="4176633"/>
            <a:ext cx="8496768" cy="541226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要事前申込：</a:t>
            </a:r>
            <a:r>
              <a:rPr lang="en-US" altLang="ja-JP" sz="2400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glp@osipp.osaka-u.ac.jp</a:t>
            </a: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40" y="1705109"/>
            <a:ext cx="2493776" cy="234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585056" y="561985"/>
            <a:ext cx="8062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ja-JP" altLang="en-US" sz="5400" b="1" spc="300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明朝E"/>
                <a:ea typeface="HGP明朝E"/>
                <a:cs typeface="HGP明朝E"/>
              </a:rPr>
              <a:t>薮中三十二 </a:t>
            </a:r>
            <a:r>
              <a:rPr lang="en-US" altLang="ja-JP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</a:t>
            </a:r>
            <a:r>
              <a:rPr lang="ja-JP" altLang="en-US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クラス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33967" y="2758639"/>
            <a:ext cx="5472607" cy="1270964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ja-JP" altLang="en-US" sz="16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日時</a:t>
            </a: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2024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年</a:t>
            </a:r>
            <a:r>
              <a:rPr lang="en-US" altLang="ja-JP" sz="4000" b="1" dirty="0">
                <a:ln w="11430">
                  <a:noFill/>
                </a:ln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7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月</a:t>
            </a:r>
            <a:r>
              <a:rPr lang="en-US" altLang="ja-JP" sz="4000" b="1" dirty="0">
                <a:ln w="11430">
                  <a:noFill/>
                </a:ln>
                <a:solidFill>
                  <a:srgbClr val="FF0000"/>
                </a:solidFill>
                <a:effectLst/>
                <a:latin typeface="メイリオ"/>
                <a:ea typeface="メイリオ"/>
                <a:cs typeface="メイリオ"/>
              </a:rPr>
              <a:t>1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日（月） 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   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13:30</a:t>
            </a:r>
            <a:r>
              <a:rPr lang="ja-JP" altLang="en-US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15:00</a:t>
            </a: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場所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：豊中キャンパス</a:t>
            </a:r>
            <a:r>
              <a:rPr lang="en-US" altLang="ja-JP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 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国際公共政策研究科棟２階 講義シアター</a:t>
            </a:r>
            <a:br>
              <a:rPr lang="en-US" altLang="ja-JP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</a:b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講義方式：対面</a:t>
            </a:r>
            <a:endParaRPr lang="en-US" altLang="ja-JP" sz="14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981938" y="1988149"/>
            <a:ext cx="59766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20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BA4DE2C-36A0-4944-B504-4DC31C60D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3719" y="1402815"/>
            <a:ext cx="1328585" cy="269367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言語：英語</a:t>
            </a:r>
            <a:endParaRPr lang="en-US" altLang="ja-JP" sz="1200" b="1" dirty="0"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29576" y="1742554"/>
            <a:ext cx="572463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日本の針路を考える</a:t>
            </a:r>
            <a:endParaRPr lang="en-US" altLang="ja-JP" sz="2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ー分断された世界、アメリカの大統領選挙を控えてー</a:t>
            </a:r>
            <a:endParaRPr kumimoji="1" lang="ja-JP" altLang="en-US" sz="2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18955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245510" y="220737"/>
            <a:ext cx="8640959" cy="1349897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b="0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6886" y="295763"/>
            <a:ext cx="5481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Former Vice-Minister for Foreign Affairs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1547664" y="4718837"/>
            <a:ext cx="8190458" cy="49859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Hosted by Global Leadership Program,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 Osaka School of International Public Policy, Osaka University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274467" y="4162718"/>
            <a:ext cx="8603052" cy="556119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Application required</a:t>
            </a:r>
            <a:r>
              <a:rPr kumimoji="1" lang="ja-JP" altLang="en-US" sz="2400" b="0" i="0" u="none" strike="noStrike" kern="1200" cap="none" spc="0" normalizeH="0" baseline="0" noProof="0" dirty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：</a:t>
            </a:r>
            <a:r>
              <a:rPr kumimoji="1" lang="en-US" altLang="ja-JP" sz="2400" b="1" i="0" u="none" strike="noStrike" kern="1200" cap="none" spc="0" normalizeH="0" baseline="0" noProof="0" dirty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glp@osipp.osaka-u.ac.jp</a:t>
            </a: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" y="1694777"/>
            <a:ext cx="2337962" cy="219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2612428" y="1694776"/>
            <a:ext cx="6269787" cy="10076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 w="1905">
                  <a:noFill/>
                </a:ln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kumimoji="1" lang="en-US" altLang="ja-JP" sz="2200" b="0" i="0" u="none" strike="noStrike" kern="1200" cap="none" spc="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Exploring Japan’s</a:t>
            </a:r>
            <a:r>
              <a:rPr kumimoji="1" lang="ja-JP" altLang="en-US" sz="28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 </a:t>
            </a:r>
            <a:r>
              <a:rPr kumimoji="1" lang="en-US" altLang="ja-JP" sz="28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Path</a:t>
            </a:r>
            <a:r>
              <a:rPr kumimoji="1" lang="ja-JP" altLang="en-US" sz="28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 </a:t>
            </a:r>
            <a:endParaRPr kumimoji="1" lang="en-US" altLang="ja-JP" sz="2800" b="1" i="0" u="none" strike="noStrike" kern="1200" cap="none" spc="10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  </a:t>
            </a:r>
            <a:r>
              <a:rPr kumimoji="1" lang="en-US" altLang="ja-JP" sz="11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- </a:t>
            </a:r>
            <a:r>
              <a:rPr lang="en-US" altLang="ja-JP" sz="1100" b="1" spc="10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I</a:t>
            </a:r>
            <a:r>
              <a:rPr kumimoji="1" lang="en-US" altLang="ja-JP" sz="11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n the Divided World as the U.S. Presidential Election Approaches -</a:t>
            </a:r>
            <a:r>
              <a:rPr kumimoji="1" lang="ja-JP" altLang="en-US" sz="11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kumimoji="1" lang="en-US" altLang="zh-TW" sz="2200" b="1" i="0" u="none" strike="noStrike" kern="1200" cap="none" spc="10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38186" y="2588851"/>
            <a:ext cx="6418764" cy="1698360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Date</a:t>
            </a:r>
            <a:r>
              <a:rPr kumimoji="1" lang="ja-JP" altLang="en-US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：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Mon</a:t>
            </a:r>
            <a:r>
              <a:rPr kumimoji="1" lang="ja-JP" altLang="en-US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 </a:t>
            </a:r>
            <a:r>
              <a:rPr kumimoji="1" lang="en-US" altLang="ja-JP" sz="4000" b="1" i="0" u="none" strike="noStrike" kern="1200" cap="none" spc="0" normalizeH="0" baseline="0" noProof="0" dirty="0">
                <a:ln w="1143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1</a:t>
            </a:r>
            <a:r>
              <a:rPr lang="en-US" altLang="ja-JP" sz="2800" b="1" dirty="0" err="1">
                <a:ln w="11430"/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st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 </a:t>
            </a:r>
            <a:r>
              <a:rPr kumimoji="1" lang="en-US" altLang="ja-JP" sz="40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July</a:t>
            </a:r>
            <a:r>
              <a:rPr kumimoji="1" lang="en-US" altLang="ja-JP" sz="28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 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2024,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　　　</a:t>
            </a:r>
            <a:r>
              <a:rPr kumimoji="1" lang="en-US" altLang="ja-JP" sz="2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 13:30</a:t>
            </a:r>
            <a:r>
              <a:rPr kumimoji="1" lang="ja-JP" altLang="en-US" sz="2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～</a:t>
            </a:r>
            <a:r>
              <a:rPr kumimoji="1" lang="en-US" altLang="ja-JP" sz="2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15:00</a:t>
            </a:r>
            <a:endParaRPr kumimoji="1" lang="en-US" altLang="ja-JP" sz="1800" b="1" i="0" u="none" strike="noStrike" kern="1200" cap="none" spc="0" normalizeH="0" baseline="0" noProof="0" dirty="0">
              <a:ln w="11430"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Place</a:t>
            </a:r>
            <a:r>
              <a:rPr kumimoji="1" lang="ja-JP" altLang="en-US" sz="1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：</a:t>
            </a:r>
            <a:r>
              <a:rPr kumimoji="1" lang="en-US" altLang="ja-JP" sz="1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 </a:t>
            </a: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OSIPP Building, 2F Lecture Theater</a:t>
            </a:r>
            <a:r>
              <a:rPr kumimoji="1" lang="en-US" altLang="ja-JP" sz="1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  @Toyonaka</a:t>
            </a:r>
            <a:br>
              <a:rPr kumimoji="1" lang="en-US" altLang="ja-JP" sz="1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</a:br>
            <a:r>
              <a:rPr kumimoji="1" lang="en-US" altLang="ja-JP" sz="1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Lecture Method</a:t>
            </a:r>
            <a:r>
              <a:rPr kumimoji="1" lang="ja-JP" altLang="en-US" sz="14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：</a:t>
            </a:r>
            <a:r>
              <a:rPr kumimoji="1" lang="en-US" altLang="ja-JP" sz="1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Face to Face</a:t>
            </a:r>
            <a:endParaRPr kumimoji="1" lang="en-US" altLang="ja-JP" sz="1400" b="1" i="0" u="none" strike="noStrike" kern="1200" cap="none" spc="0" normalizeH="0" baseline="0" noProof="0" dirty="0">
              <a:ln w="11430"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612428" y="1736519"/>
            <a:ext cx="626509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　　　　　　　　　　　　　　　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正方形/長方形 12">
            <a:extLst>
              <a:ext uri="{FF2B5EF4-FFF2-40B4-BE49-F238E27FC236}">
                <a16:creationId xmlns:a16="http://schemas.microsoft.com/office/drawing/2014/main" id="{1ADB6E4E-9BDE-8C4A-84CD-FD820DFF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219" y="1398170"/>
            <a:ext cx="1739300" cy="261045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Language: English</a:t>
            </a:r>
          </a:p>
        </p:txBody>
      </p:sp>
      <p:sp>
        <p:nvSpPr>
          <p:cNvPr id="19" name="サブタイトル 2">
            <a:extLst>
              <a:ext uri="{FF2B5EF4-FFF2-40B4-BE49-F238E27FC236}">
                <a16:creationId xmlns:a16="http://schemas.microsoft.com/office/drawing/2014/main" id="{21771F7F-41C3-D449-A416-90EB3A7CAAF5}"/>
              </a:ext>
            </a:extLst>
          </p:cNvPr>
          <p:cNvSpPr txBox="1">
            <a:spLocks/>
          </p:cNvSpPr>
          <p:nvPr/>
        </p:nvSpPr>
        <p:spPr>
          <a:xfrm>
            <a:off x="539553" y="862771"/>
            <a:ext cx="4597266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+mn-cs"/>
              </a:rPr>
              <a:t>Mitoji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+mn-cs"/>
              </a:rPr>
              <a:t> YABUNAKA  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50CD5A-E654-104C-8D8A-66E0453C1467}"/>
              </a:ext>
            </a:extLst>
          </p:cNvPr>
          <p:cNvSpPr/>
          <p:nvPr/>
        </p:nvSpPr>
        <p:spPr>
          <a:xfrm>
            <a:off x="5136819" y="777919"/>
            <a:ext cx="352839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400" b="1" i="0" u="none" strike="noStrike" kern="1200" cap="none" spc="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OPEN  LECTURE</a:t>
            </a:r>
            <a:endParaRPr kumimoji="1" lang="ja-JP" altLang="en-US" sz="3400" b="1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prstClr val="white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39474" y="388501"/>
            <a:ext cx="3342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/Osaka School of International Public Policy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                                </a:t>
            </a: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                                                                              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S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pecially Appointed Professor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200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203</Words>
  <Application>Microsoft Office PowerPoint</Application>
  <PresentationFormat>画面に合わせる (16:9)</PresentationFormat>
  <Paragraphs>26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HGP明朝E</vt:lpstr>
      <vt:lpstr>Meiryo UI</vt:lpstr>
      <vt:lpstr>ＭＳ Ｐゴシック</vt:lpstr>
      <vt:lpstr>メイリオ</vt:lpstr>
      <vt:lpstr>メイリオ</vt:lpstr>
      <vt:lpstr>arial</vt:lpstr>
      <vt:lpstr>arial</vt:lpstr>
      <vt:lpstr>Calibri</vt:lpstr>
      <vt:lpstr>Candara</vt:lpstr>
      <vt:lpstr>Symbol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OSO-inamori</dc:creator>
  <cp:lastModifiedBy>弘晃 齊藤</cp:lastModifiedBy>
  <cp:revision>161</cp:revision>
  <cp:lastPrinted>2022-05-12T07:39:33Z</cp:lastPrinted>
  <dcterms:created xsi:type="dcterms:W3CDTF">2016-11-30T01:15:23Z</dcterms:created>
  <dcterms:modified xsi:type="dcterms:W3CDTF">2024-05-29T14:18:45Z</dcterms:modified>
</cp:coreProperties>
</file>