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9144000" cy="5143500" type="screen16x9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DDAD"/>
    <a:srgbClr val="F1E2A1"/>
    <a:srgbClr val="000000"/>
    <a:srgbClr val="0000FF"/>
    <a:srgbClr val="34B3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87"/>
  </p:normalViewPr>
  <p:slideViewPr>
    <p:cSldViewPr>
      <p:cViewPr varScale="1">
        <p:scale>
          <a:sx n="137" d="100"/>
          <a:sy n="137" d="100"/>
        </p:scale>
        <p:origin x="-828" y="-7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6247" cy="496732"/>
          </a:xfrm>
          <a:prstGeom prst="rect">
            <a:avLst/>
          </a:prstGeom>
        </p:spPr>
        <p:txBody>
          <a:bodyPr vert="horz" lIns="92099" tIns="46049" rIns="92099" bIns="46049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49826" y="0"/>
            <a:ext cx="2946246" cy="496732"/>
          </a:xfrm>
          <a:prstGeom prst="rect">
            <a:avLst/>
          </a:prstGeom>
        </p:spPr>
        <p:txBody>
          <a:bodyPr vert="horz" lIns="92099" tIns="46049" rIns="92099" bIns="46049" rtlCol="0"/>
          <a:lstStyle>
            <a:lvl1pPr algn="r">
              <a:defRPr sz="1200"/>
            </a:lvl1pPr>
          </a:lstStyle>
          <a:p>
            <a:fld id="{E7E1BD29-5E00-49BC-8972-870760DE337F}" type="datetimeFigureOut">
              <a:rPr kumimoji="1" lang="ja-JP" altLang="en-US" smtClean="0"/>
              <a:pPr/>
              <a:t>2019/6/17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99" tIns="46049" rIns="92099" bIns="46049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289" y="4714954"/>
            <a:ext cx="5439101" cy="4467387"/>
          </a:xfrm>
          <a:prstGeom prst="rect">
            <a:avLst/>
          </a:prstGeom>
        </p:spPr>
        <p:txBody>
          <a:bodyPr vert="horz" lIns="92099" tIns="46049" rIns="92099" bIns="46049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28310"/>
            <a:ext cx="2946247" cy="496731"/>
          </a:xfrm>
          <a:prstGeom prst="rect">
            <a:avLst/>
          </a:prstGeom>
        </p:spPr>
        <p:txBody>
          <a:bodyPr vert="horz" lIns="92099" tIns="46049" rIns="92099" bIns="46049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49826" y="9428310"/>
            <a:ext cx="2946246" cy="496731"/>
          </a:xfrm>
          <a:prstGeom prst="rect">
            <a:avLst/>
          </a:prstGeom>
        </p:spPr>
        <p:txBody>
          <a:bodyPr vert="horz" lIns="92099" tIns="46049" rIns="92099" bIns="46049" rtlCol="0" anchor="b"/>
          <a:lstStyle>
            <a:lvl1pPr algn="r">
              <a:defRPr sz="1200"/>
            </a:lvl1pPr>
          </a:lstStyle>
          <a:p>
            <a:fld id="{8DE8D053-425E-444B-A7A2-3B8DC8CF301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00439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E8D053-425E-444B-A7A2-3B8DC8CF3017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32972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E8D053-425E-444B-A7A2-3B8DC8CF3017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98422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6852A-665A-4C49-A501-1BAE65287D61}" type="datetimeFigureOut">
              <a:rPr kumimoji="1" lang="ja-JP" altLang="en-US" smtClean="0"/>
              <a:pPr/>
              <a:t>2019/6/17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2CC0A-92B0-4383-9460-9EAB46D8555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6146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6852A-665A-4C49-A501-1BAE65287D61}" type="datetimeFigureOut">
              <a:rPr kumimoji="1" lang="ja-JP" altLang="en-US" smtClean="0"/>
              <a:pPr/>
              <a:t>2019/6/17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2CC0A-92B0-4383-9460-9EAB46D8555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88953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6852A-665A-4C49-A501-1BAE65287D61}" type="datetimeFigureOut">
              <a:rPr kumimoji="1" lang="ja-JP" altLang="en-US" smtClean="0"/>
              <a:pPr/>
              <a:t>2019/6/17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2CC0A-92B0-4383-9460-9EAB46D8555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7393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6852A-665A-4C49-A501-1BAE65287D61}" type="datetimeFigureOut">
              <a:rPr kumimoji="1" lang="ja-JP" altLang="en-US" smtClean="0"/>
              <a:pPr/>
              <a:t>2019/6/17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2CC0A-92B0-4383-9460-9EAB46D8555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9024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6852A-665A-4C49-A501-1BAE65287D61}" type="datetimeFigureOut">
              <a:rPr kumimoji="1" lang="ja-JP" altLang="en-US" smtClean="0"/>
              <a:pPr/>
              <a:t>2019/6/17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2CC0A-92B0-4383-9460-9EAB46D8555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9706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6852A-665A-4C49-A501-1BAE65287D61}" type="datetimeFigureOut">
              <a:rPr kumimoji="1" lang="ja-JP" altLang="en-US" smtClean="0"/>
              <a:pPr/>
              <a:t>2019/6/17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2CC0A-92B0-4383-9460-9EAB46D8555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88603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6852A-665A-4C49-A501-1BAE65287D61}" type="datetimeFigureOut">
              <a:rPr kumimoji="1" lang="ja-JP" altLang="en-US" smtClean="0"/>
              <a:pPr/>
              <a:t>2019/6/17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2CC0A-92B0-4383-9460-9EAB46D8555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58411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6852A-665A-4C49-A501-1BAE65287D61}" type="datetimeFigureOut">
              <a:rPr kumimoji="1" lang="ja-JP" altLang="en-US" smtClean="0"/>
              <a:pPr/>
              <a:t>2019/6/17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2CC0A-92B0-4383-9460-9EAB46D8555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28385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6852A-665A-4C49-A501-1BAE65287D61}" type="datetimeFigureOut">
              <a:rPr kumimoji="1" lang="ja-JP" altLang="en-US" smtClean="0"/>
              <a:pPr/>
              <a:t>2019/6/17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2CC0A-92B0-4383-9460-9EAB46D8555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86369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6852A-665A-4C49-A501-1BAE65287D61}" type="datetimeFigureOut">
              <a:rPr kumimoji="1" lang="ja-JP" altLang="en-US" smtClean="0"/>
              <a:pPr/>
              <a:t>2019/6/17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2CC0A-92B0-4383-9460-9EAB46D8555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62713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6852A-665A-4C49-A501-1BAE65287D61}" type="datetimeFigureOut">
              <a:rPr kumimoji="1" lang="ja-JP" altLang="en-US" smtClean="0"/>
              <a:pPr/>
              <a:t>2019/6/17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2CC0A-92B0-4383-9460-9EAB46D8555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60170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C6852A-665A-4C49-A501-1BAE65287D61}" type="datetimeFigureOut">
              <a:rPr kumimoji="1" lang="ja-JP" altLang="en-US" smtClean="0"/>
              <a:pPr/>
              <a:t>2019/6/17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22CC0A-92B0-4383-9460-9EAB46D8555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4176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1"/>
          <p:cNvSpPr txBox="1">
            <a:spLocks/>
          </p:cNvSpPr>
          <p:nvPr/>
        </p:nvSpPr>
        <p:spPr>
          <a:xfrm>
            <a:off x="395536" y="285749"/>
            <a:ext cx="8496943" cy="1277889"/>
          </a:xfrm>
          <a:prstGeom prst="rect">
            <a:avLst/>
          </a:prstGeom>
          <a:gradFill>
            <a:gsLst>
              <a:gs pos="0">
                <a:schemeClr val="accent5">
                  <a:lumMod val="100000"/>
                </a:schemeClr>
              </a:gs>
              <a:gs pos="100000">
                <a:schemeClr val="accent5">
                  <a:shade val="93000"/>
                  <a:satMod val="130000"/>
                </a:schemeClr>
              </a:gs>
            </a:gsLst>
          </a:gradFill>
          <a:ln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44450" h="254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 kumimoji="1">
                <a:solidFill>
                  <a:schemeClr val="tx2"/>
                </a:solidFill>
              </a:defRPr>
            </a:lvl2pPr>
            <a:lvl3pPr eaLnBrk="1" hangingPunct="1">
              <a:defRPr kumimoji="1">
                <a:solidFill>
                  <a:schemeClr val="tx2"/>
                </a:solidFill>
              </a:defRPr>
            </a:lvl3pPr>
            <a:lvl4pPr eaLnBrk="1" hangingPunct="1">
              <a:defRPr kumimoji="1">
                <a:solidFill>
                  <a:schemeClr val="tx2"/>
                </a:solidFill>
              </a:defRPr>
            </a:lvl4pPr>
            <a:lvl5pPr eaLnBrk="1" hangingPunct="1">
              <a:defRPr kumimoji="1">
                <a:solidFill>
                  <a:schemeClr val="tx2"/>
                </a:solidFill>
              </a:defRPr>
            </a:lvl5pPr>
            <a:lvl6pPr eaLnBrk="1" hangingPunct="1">
              <a:defRPr kumimoji="1">
                <a:solidFill>
                  <a:schemeClr val="tx2"/>
                </a:solidFill>
              </a:defRPr>
            </a:lvl6pPr>
            <a:lvl7pPr eaLnBrk="1" hangingPunct="1">
              <a:defRPr kumimoji="1">
                <a:solidFill>
                  <a:schemeClr val="tx2"/>
                </a:solidFill>
              </a:defRPr>
            </a:lvl7pPr>
            <a:lvl8pPr eaLnBrk="1" hangingPunct="1">
              <a:defRPr kumimoji="1">
                <a:solidFill>
                  <a:schemeClr val="tx2"/>
                </a:solidFill>
              </a:defRPr>
            </a:lvl8pPr>
            <a:lvl9pPr eaLnBrk="1" hangingPunct="1">
              <a:defRPr kumimoji="1">
                <a:solidFill>
                  <a:schemeClr val="tx2"/>
                </a:solidFill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5600" i="0" u="none" strike="noStrike" kern="1200" normalizeH="0" baseline="0" noProof="0" dirty="0">
              <a:ln w="18415" cmpd="sng">
                <a:noFill/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+mj-cs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38606" y="375118"/>
            <a:ext cx="826678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zh-TW" altLang="en-US" sz="1400" dirty="0">
                <a:latin typeface="Candara"/>
                <a:ea typeface="HGP明朝E"/>
              </a:rPr>
              <a:t>元外務省事務次官／大阪大学大学院国際公共政策研究科（</a:t>
            </a:r>
            <a:r>
              <a:rPr lang="en-US" altLang="zh-TW" sz="1400" dirty="0">
                <a:latin typeface="Candara"/>
                <a:ea typeface="HGP明朝E"/>
              </a:rPr>
              <a:t>OSIPP</a:t>
            </a:r>
            <a:r>
              <a:rPr lang="zh-TW" altLang="en-US" sz="1400" dirty="0">
                <a:latin typeface="Candara"/>
                <a:ea typeface="HGP明朝E"/>
              </a:rPr>
              <a:t>） 特任教授</a:t>
            </a:r>
          </a:p>
        </p:txBody>
      </p:sp>
      <p:sp>
        <p:nvSpPr>
          <p:cNvPr id="10" name="サブタイトル 2"/>
          <p:cNvSpPr txBox="1">
            <a:spLocks/>
          </p:cNvSpPr>
          <p:nvPr/>
        </p:nvSpPr>
        <p:spPr>
          <a:xfrm>
            <a:off x="3347865" y="4718837"/>
            <a:ext cx="5454153" cy="276999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kumimoji="1"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kumimoji="1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kumimoji="1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kumimoji="1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kumimoji="1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kumimoji="1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kumimoji="1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kumimoji="1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kumimoji="1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31B6FD"/>
              </a:buClr>
              <a:buSzPct val="100000"/>
              <a:buFont typeface="Symbol" pitchFamily="18" charset="2"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ndara"/>
                <a:ea typeface="HGP明朝E"/>
                <a:cs typeface="+mn-cs"/>
              </a:rPr>
              <a:t>主催：大阪大学大学院国際公共政策研究科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ndara"/>
                <a:ea typeface="HGP明朝E"/>
                <a:cs typeface="+mn-cs"/>
              </a:rPr>
              <a:t>　</a:t>
            </a:r>
            <a:r>
              <a:rPr lang="ja-JP" altLang="en-US" sz="1200" dirty="0">
                <a:solidFill>
                  <a:sysClr val="windowText" lastClr="000000"/>
                </a:solidFill>
                <a:latin typeface="Candara"/>
                <a:ea typeface="HGP明朝E"/>
              </a:rPr>
              <a:t>グローバルリーダーシップ・プログラム</a:t>
            </a:r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ndara"/>
              <a:ea typeface="HGP明朝E"/>
              <a:cs typeface="+mn-cs"/>
            </a:endParaRPr>
          </a:p>
        </p:txBody>
      </p:sp>
      <p:sp>
        <p:nvSpPr>
          <p:cNvPr id="14" name="テキスト ボックス 14"/>
          <p:cNvSpPr txBox="1">
            <a:spLocks/>
          </p:cNvSpPr>
          <p:nvPr/>
        </p:nvSpPr>
        <p:spPr>
          <a:xfrm>
            <a:off x="395536" y="4176633"/>
            <a:ext cx="6767264" cy="541226"/>
          </a:xfrm>
          <a:prstGeom prst="rect">
            <a:avLst/>
          </a:prstGeom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tIns="36000" bIns="0" rtlCol="0" anchor="ctr">
            <a:no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dirty="0">
                <a:ln w="3175">
                  <a:noFill/>
                </a:ln>
                <a:solidFill>
                  <a:srgbClr val="FFFF00"/>
                </a:solidFill>
                <a:latin typeface="メイリオ"/>
                <a:ea typeface="メイリオ"/>
                <a:cs typeface="メイリオ"/>
              </a:rPr>
              <a:t>要事前申込：</a:t>
            </a:r>
            <a:r>
              <a:rPr lang="en-US" altLang="ja-JP" b="1" dirty="0">
                <a:ln w="3175">
                  <a:noFill/>
                </a:ln>
                <a:solidFill>
                  <a:srgbClr val="FFFF00"/>
                </a:solidFill>
                <a:latin typeface="メイリオ"/>
                <a:ea typeface="メイリオ"/>
                <a:cs typeface="メイリオ"/>
              </a:rPr>
              <a:t>glp@osipp.osaka-u.ac.jp</a:t>
            </a:r>
          </a:p>
        </p:txBody>
      </p:sp>
      <p:sp>
        <p:nvSpPr>
          <p:cNvPr id="15" name="テキスト ボックス 16"/>
          <p:cNvSpPr txBox="1">
            <a:spLocks/>
          </p:cNvSpPr>
          <p:nvPr/>
        </p:nvSpPr>
        <p:spPr>
          <a:xfrm>
            <a:off x="7183952" y="4176632"/>
            <a:ext cx="1570259" cy="541227"/>
          </a:xfrm>
          <a:prstGeom prst="rect">
            <a:avLst/>
          </a:prstGeom>
          <a:effectLst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tIns="0" bIns="0" rtlCol="0" anchor="ctr">
            <a:no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2400"/>
              </a:lnSpc>
            </a:pPr>
            <a:r>
              <a:rPr lang="ja-JP" altLang="en-US" sz="1600" b="1" dirty="0">
                <a:solidFill>
                  <a:srgbClr val="FFFFFF"/>
                </a:solidFill>
                <a:latin typeface="メイリオ"/>
                <a:ea typeface="メイリオ"/>
                <a:cs typeface="メイリオ"/>
              </a:rPr>
              <a:t>先着</a:t>
            </a:r>
            <a:r>
              <a:rPr lang="en-US" altLang="ja-JP" b="1" dirty="0">
                <a:solidFill>
                  <a:srgbClr val="FFFF00"/>
                </a:solidFill>
                <a:latin typeface="メイリオ"/>
                <a:ea typeface="メイリオ"/>
                <a:cs typeface="メイリオ"/>
              </a:rPr>
              <a:t>35</a:t>
            </a:r>
            <a:r>
              <a:rPr lang="ja-JP" altLang="en-US" sz="1600" b="1" dirty="0">
                <a:solidFill>
                  <a:srgbClr val="FFFFFF"/>
                </a:solidFill>
                <a:latin typeface="メイリオ"/>
                <a:ea typeface="メイリオ"/>
                <a:cs typeface="メイリオ"/>
              </a:rPr>
              <a:t>名</a:t>
            </a:r>
            <a:endParaRPr lang="en-US" altLang="ja-JP" sz="1600" b="1" dirty="0">
              <a:solidFill>
                <a:srgbClr val="FFFFFF"/>
              </a:solidFill>
              <a:latin typeface="メイリオ"/>
              <a:ea typeface="メイリオ"/>
              <a:cs typeface="メイリオ"/>
            </a:endParaRPr>
          </a:p>
          <a:p>
            <a:pPr algn="ctr">
              <a:lnSpc>
                <a:spcPts val="1200"/>
              </a:lnSpc>
            </a:pPr>
            <a:r>
              <a:rPr lang="ja-JP" altLang="en-US" sz="1200" dirty="0">
                <a:solidFill>
                  <a:srgbClr val="FFFFFF"/>
                </a:solidFill>
                <a:latin typeface="メイリオ"/>
                <a:ea typeface="メイリオ"/>
                <a:cs typeface="メイリオ"/>
              </a:rPr>
              <a:t>（学生・一般）</a:t>
            </a:r>
            <a:endParaRPr lang="en-US" altLang="ja-JP" sz="1200" dirty="0">
              <a:solidFill>
                <a:srgbClr val="FFFFFF"/>
              </a:solidFill>
              <a:latin typeface="メイリオ"/>
              <a:ea typeface="メイリオ"/>
              <a:cs typeface="メイリオ"/>
            </a:endParaRPr>
          </a:p>
        </p:txBody>
      </p:sp>
      <p:pic>
        <p:nvPicPr>
          <p:cNvPr id="1026" name="Picture 2" descr="\\10.10.10.121\inamori2\★イベント・講演会\H27年度\20151013　薮中先生Open教室\薮中先生の写真\本人写真（小） - コピー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040" y="1705109"/>
            <a:ext cx="2493776" cy="23456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正方形/長方形 11"/>
          <p:cNvSpPr/>
          <p:nvPr/>
        </p:nvSpPr>
        <p:spPr>
          <a:xfrm>
            <a:off x="585056" y="561985"/>
            <a:ext cx="806222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ja-JP" altLang="en-US" sz="5400" b="1" spc="300" dirty="0">
                <a:solidFill>
                  <a:sysClr val="windowText" lastClr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GP明朝E"/>
                <a:ea typeface="HGP明朝E"/>
                <a:cs typeface="HGP明朝E"/>
              </a:rPr>
              <a:t>薮中三十二 </a:t>
            </a:r>
            <a:r>
              <a:rPr lang="en-US" altLang="ja-JP" sz="5400" spc="300" dirty="0">
                <a:ln w="18415" cmpd="sng">
                  <a:noFill/>
                  <a:prstDash val="solid"/>
                </a:ln>
                <a:solidFill>
                  <a:prstClr val="white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OPEN</a:t>
            </a:r>
            <a:r>
              <a:rPr lang="ja-JP" altLang="en-US" sz="5400" spc="300" dirty="0">
                <a:ln w="18415" cmpd="sng">
                  <a:noFill/>
                  <a:prstDash val="solid"/>
                </a:ln>
                <a:solidFill>
                  <a:prstClr val="white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教室</a:t>
            </a: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2987823" y="1705109"/>
            <a:ext cx="5904657" cy="765584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90000"/>
              </a:schemeClr>
            </a:solidFill>
          </a:ln>
          <a:effectLst/>
        </p:spPr>
        <p:txBody>
          <a:bodyPr wrap="none" rtlCol="0" anchor="ctr" anchorCtr="0">
            <a:noAutofit/>
          </a:bodyPr>
          <a:lstStyle/>
          <a:p>
            <a:pPr>
              <a:lnSpc>
                <a:spcPts val="300"/>
              </a:lnSpc>
            </a:pPr>
            <a:r>
              <a:rPr lang="ja-JP" altLang="en-US" sz="800" dirty="0">
                <a:ln w="1905">
                  <a:noFill/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eiryo" panose="020B0604030504040204" pitchFamily="34" charset="-128"/>
                <a:ea typeface="Meiryo" panose="020B0604030504040204" pitchFamily="34" charset="-128"/>
                <a:cs typeface="メイリオ"/>
              </a:rPr>
              <a:t>　</a:t>
            </a:r>
            <a:endParaRPr lang="en-US" altLang="ja-JP" sz="3200" dirty="0">
              <a:ln w="1905">
                <a:noFill/>
              </a:ln>
              <a:solidFill>
                <a:schemeClr val="tx2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Meiryo" panose="020B0604030504040204" pitchFamily="34" charset="-128"/>
              <a:ea typeface="Meiryo" panose="020B0604030504040204" pitchFamily="34" charset="-128"/>
              <a:cs typeface="メイリオ"/>
            </a:endParaRPr>
          </a:p>
          <a:p>
            <a:pPr algn="ctr">
              <a:lnSpc>
                <a:spcPts val="2000"/>
              </a:lnSpc>
            </a:pPr>
            <a:r>
              <a:rPr lang="ja-JP" altLang="en-US" sz="3200" b="1" spc="100">
                <a:ln w="1905">
                  <a:noFill/>
                </a:ln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eiryo" panose="020B0604030504040204" pitchFamily="34" charset="-128"/>
                <a:ea typeface="Meiryo" panose="020B0604030504040204" pitchFamily="34" charset="-128"/>
                <a:cs typeface="メイリオ"/>
              </a:rPr>
              <a:t>　</a:t>
            </a:r>
            <a:endParaRPr lang="en-US" altLang="zh-TW" sz="3200" b="1" spc="100" dirty="0">
              <a:ln w="1905">
                <a:noFill/>
              </a:ln>
              <a:solidFill>
                <a:schemeClr val="tx2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Meiryo" panose="020B0604030504040204" pitchFamily="34" charset="-128"/>
              <a:ea typeface="Meiryo" panose="020B0604030504040204" pitchFamily="34" charset="-128"/>
              <a:cs typeface="メイリオ"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3059832" y="2643757"/>
            <a:ext cx="5760640" cy="1485329"/>
          </a:xfrm>
          <a:prstGeom prst="rect">
            <a:avLst/>
          </a:prstGeom>
          <a:noFill/>
          <a:effectLst>
            <a:outerShdw blurRad="50800" dist="38100" dir="2700000">
              <a:schemeClr val="bg1">
                <a:alpha val="43000"/>
              </a:schemeClr>
            </a:outerShdw>
          </a:effectLst>
        </p:spPr>
        <p:txBody>
          <a:bodyPr wrap="square" tIns="0" bIns="0" rtlCol="0" anchor="ctr">
            <a:noAutofit/>
          </a:bodyPr>
          <a:lstStyle/>
          <a:p>
            <a:r>
              <a:rPr lang="ja-JP" altLang="en-US" sz="1600" b="1" dirty="0">
                <a:ln w="3175">
                  <a:noFill/>
                </a:ln>
                <a:effectLst/>
                <a:latin typeface="メイリオ"/>
                <a:ea typeface="メイリオ"/>
                <a:cs typeface="メイリオ"/>
              </a:rPr>
              <a:t>日時</a:t>
            </a:r>
            <a:r>
              <a:rPr lang="ja-JP" altLang="en-US" sz="1600" b="1" dirty="0">
                <a:ln w="11430">
                  <a:noFill/>
                </a:ln>
                <a:effectLst/>
                <a:latin typeface="メイリオ"/>
                <a:ea typeface="メイリオ"/>
                <a:cs typeface="メイリオ"/>
              </a:rPr>
              <a:t>：</a:t>
            </a:r>
            <a:r>
              <a:rPr lang="en-US" altLang="ja-JP" sz="2800" b="1" dirty="0">
                <a:ln w="11430">
                  <a:noFill/>
                </a:ln>
                <a:effectLst/>
                <a:latin typeface="メイリオ"/>
                <a:ea typeface="メイリオ"/>
                <a:cs typeface="メイリオ"/>
              </a:rPr>
              <a:t>2019</a:t>
            </a:r>
            <a:r>
              <a:rPr lang="ja-JP" altLang="en-US" sz="2800" b="1" dirty="0" smtClean="0">
                <a:ln w="11430">
                  <a:noFill/>
                </a:ln>
                <a:effectLst/>
                <a:latin typeface="メイリオ"/>
                <a:ea typeface="メイリオ"/>
                <a:cs typeface="メイリオ"/>
              </a:rPr>
              <a:t>年</a:t>
            </a:r>
            <a:r>
              <a:rPr lang="en-US" altLang="ja-JP" sz="4400" b="1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メイリオ"/>
                <a:ea typeface="メイリオ"/>
                <a:cs typeface="メイリオ"/>
              </a:rPr>
              <a:t>7</a:t>
            </a:r>
            <a:r>
              <a:rPr lang="ja-JP" altLang="en-US" sz="2800" b="1" dirty="0" smtClean="0">
                <a:ln w="11430">
                  <a:noFill/>
                </a:ln>
                <a:effectLst/>
                <a:latin typeface="メイリオ"/>
                <a:ea typeface="メイリオ"/>
                <a:cs typeface="メイリオ"/>
              </a:rPr>
              <a:t>月</a:t>
            </a:r>
            <a:r>
              <a:rPr lang="en-US" altLang="ja-JP" sz="4400" b="1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メイリオ"/>
                <a:ea typeface="メイリオ"/>
                <a:cs typeface="メイリオ"/>
              </a:rPr>
              <a:t>16</a:t>
            </a:r>
            <a:r>
              <a:rPr lang="ja-JP" altLang="en-US" sz="2800" b="1" dirty="0" smtClean="0">
                <a:ln w="11430">
                  <a:noFill/>
                </a:ln>
                <a:effectLst/>
                <a:latin typeface="メイリオ"/>
                <a:ea typeface="メイリオ"/>
                <a:cs typeface="メイリオ"/>
              </a:rPr>
              <a:t>日</a:t>
            </a:r>
            <a:r>
              <a:rPr lang="ja-JP" altLang="en-US" sz="2800" b="1" dirty="0">
                <a:ln w="11430">
                  <a:noFill/>
                </a:ln>
                <a:effectLst/>
                <a:latin typeface="メイリオ"/>
                <a:ea typeface="メイリオ"/>
                <a:cs typeface="メイリオ"/>
              </a:rPr>
              <a:t>（火） </a:t>
            </a:r>
            <a:endParaRPr lang="en-US" altLang="ja-JP" sz="2800" b="1" dirty="0">
              <a:ln w="11430">
                <a:noFill/>
              </a:ln>
              <a:effectLst/>
              <a:latin typeface="メイリオ"/>
              <a:ea typeface="メイリオ"/>
              <a:cs typeface="メイリオ"/>
            </a:endParaRPr>
          </a:p>
          <a:p>
            <a:pPr>
              <a:lnSpc>
                <a:spcPts val="2000"/>
              </a:lnSpc>
            </a:pPr>
            <a:r>
              <a:rPr lang="ja-JP" altLang="en-US" sz="1600" b="1" dirty="0">
                <a:ln w="11430">
                  <a:noFill/>
                </a:ln>
                <a:effectLst/>
                <a:latin typeface="メイリオ"/>
                <a:ea typeface="メイリオ"/>
                <a:cs typeface="メイリオ"/>
              </a:rPr>
              <a:t>　　　</a:t>
            </a:r>
            <a:r>
              <a:rPr lang="en-US" altLang="ja-JP" sz="2400" b="1" dirty="0">
                <a:ln w="11430">
                  <a:noFill/>
                </a:ln>
                <a:effectLst/>
                <a:latin typeface="メイリオ"/>
                <a:ea typeface="メイリオ"/>
                <a:cs typeface="メイリオ"/>
              </a:rPr>
              <a:t>13:00</a:t>
            </a:r>
            <a:r>
              <a:rPr lang="ja-JP" altLang="en-US" sz="2400" b="1" dirty="0">
                <a:ln w="11430">
                  <a:noFill/>
                </a:ln>
                <a:effectLst/>
                <a:latin typeface="メイリオ"/>
                <a:ea typeface="メイリオ"/>
                <a:cs typeface="メイリオ"/>
              </a:rPr>
              <a:t>～</a:t>
            </a:r>
            <a:r>
              <a:rPr lang="en-US" altLang="ja-JP" sz="2400" b="1" dirty="0" smtClean="0">
                <a:ln w="11430">
                  <a:noFill/>
                </a:ln>
                <a:effectLst/>
                <a:latin typeface="メイリオ"/>
                <a:ea typeface="メイリオ"/>
                <a:cs typeface="メイリオ"/>
              </a:rPr>
              <a:t>14:30</a:t>
            </a:r>
            <a:r>
              <a:rPr lang="ja-JP" altLang="en-US" sz="2400" b="1" dirty="0" smtClean="0">
                <a:ln w="11430">
                  <a:noFill/>
                </a:ln>
                <a:effectLst/>
                <a:latin typeface="メイリオ"/>
                <a:ea typeface="メイリオ"/>
                <a:cs typeface="メイリオ"/>
              </a:rPr>
              <a:t>（講義）</a:t>
            </a:r>
            <a:endParaRPr lang="en-US" altLang="ja-JP" sz="2400" b="1" dirty="0" smtClean="0">
              <a:ln w="11430">
                <a:noFill/>
              </a:ln>
              <a:effectLst/>
              <a:latin typeface="メイリオ"/>
              <a:ea typeface="メイリオ"/>
              <a:cs typeface="メイリオ"/>
            </a:endParaRPr>
          </a:p>
          <a:p>
            <a:pPr>
              <a:lnSpc>
                <a:spcPts val="2000"/>
              </a:lnSpc>
            </a:pPr>
            <a:r>
              <a:rPr lang="ja-JP" altLang="en-US" sz="1200" b="1" dirty="0" smtClean="0">
                <a:ln w="11430">
                  <a:noFill/>
                </a:ln>
                <a:latin typeface="メイリオ"/>
                <a:ea typeface="メイリオ"/>
                <a:cs typeface="メイリオ"/>
              </a:rPr>
              <a:t>　　　　</a:t>
            </a:r>
            <a:r>
              <a:rPr lang="en-US" altLang="ja-JP" b="1" dirty="0" smtClean="0">
                <a:ln w="11430">
                  <a:noFill/>
                </a:ln>
                <a:latin typeface="メイリオ"/>
                <a:ea typeface="メイリオ"/>
                <a:cs typeface="メイリオ"/>
              </a:rPr>
              <a:t>15</a:t>
            </a:r>
            <a:r>
              <a:rPr lang="ja-JP" altLang="en-US" b="1" dirty="0">
                <a:ln w="11430">
                  <a:noFill/>
                </a:ln>
                <a:latin typeface="メイリオ"/>
                <a:ea typeface="メイリオ"/>
                <a:cs typeface="メイリオ"/>
              </a:rPr>
              <a:t>：</a:t>
            </a:r>
            <a:r>
              <a:rPr lang="en-US" altLang="ja-JP" b="1" dirty="0" smtClean="0">
                <a:ln w="11430">
                  <a:noFill/>
                </a:ln>
                <a:latin typeface="メイリオ"/>
                <a:ea typeface="メイリオ"/>
                <a:cs typeface="メイリオ"/>
              </a:rPr>
              <a:t>00</a:t>
            </a:r>
            <a:r>
              <a:rPr lang="ja-JP" altLang="en-US" b="1" dirty="0" smtClean="0">
                <a:ln w="11430">
                  <a:noFill/>
                </a:ln>
                <a:latin typeface="メイリオ"/>
                <a:ea typeface="メイリオ"/>
                <a:cs typeface="メイリオ"/>
              </a:rPr>
              <a:t>～</a:t>
            </a:r>
            <a:r>
              <a:rPr lang="ja-JP" altLang="en-US" b="1" dirty="0">
                <a:ln w="11430">
                  <a:noFill/>
                </a:ln>
                <a:latin typeface="メイリオ"/>
                <a:ea typeface="メイリオ"/>
                <a:cs typeface="メイリオ"/>
              </a:rPr>
              <a:t>　</a:t>
            </a:r>
            <a:r>
              <a:rPr lang="ja-JP" altLang="en-US" b="1" dirty="0" smtClean="0">
                <a:ln w="11430">
                  <a:noFill/>
                </a:ln>
                <a:latin typeface="メイリオ"/>
                <a:ea typeface="メイリオ"/>
                <a:cs typeface="メイリオ"/>
              </a:rPr>
              <a:t>コーヒーアワー（意見交換会）</a:t>
            </a:r>
            <a:endParaRPr lang="en-US" altLang="ja-JP" sz="1200" b="1" dirty="0">
              <a:ln w="11430">
                <a:noFill/>
              </a:ln>
              <a:effectLst/>
              <a:latin typeface="メイリオ"/>
              <a:ea typeface="メイリオ"/>
              <a:cs typeface="メイリオ"/>
            </a:endParaRPr>
          </a:p>
          <a:p>
            <a:pPr>
              <a:lnSpc>
                <a:spcPts val="2500"/>
              </a:lnSpc>
            </a:pPr>
            <a:r>
              <a:rPr lang="ja-JP" altLang="en-US" sz="1400" b="1" dirty="0">
                <a:ln w="3175">
                  <a:noFill/>
                </a:ln>
                <a:effectLst/>
                <a:latin typeface="メイリオ"/>
                <a:ea typeface="メイリオ"/>
                <a:cs typeface="メイリオ"/>
              </a:rPr>
              <a:t>場所</a:t>
            </a:r>
            <a:r>
              <a:rPr lang="ja-JP" altLang="en-US" sz="1400" b="1" dirty="0">
                <a:ln w="11430">
                  <a:noFill/>
                </a:ln>
                <a:effectLst/>
                <a:latin typeface="メイリオ"/>
                <a:ea typeface="メイリオ"/>
                <a:cs typeface="メイリオ"/>
              </a:rPr>
              <a:t>：豊中</a:t>
            </a:r>
            <a:r>
              <a:rPr lang="ja-JP" altLang="en-US" sz="1400" b="1" dirty="0" smtClean="0">
                <a:ln w="11430">
                  <a:noFill/>
                </a:ln>
                <a:effectLst/>
                <a:latin typeface="メイリオ"/>
                <a:ea typeface="メイリオ"/>
                <a:cs typeface="メイリオ"/>
              </a:rPr>
              <a:t>キャンパス</a:t>
            </a:r>
            <a:r>
              <a:rPr lang="en-US" altLang="ja-JP" sz="1400" b="1" dirty="0" smtClean="0">
                <a:ln w="11430">
                  <a:noFill/>
                </a:ln>
                <a:effectLst/>
                <a:latin typeface="メイリオ"/>
                <a:ea typeface="メイリオ"/>
                <a:cs typeface="メイリオ"/>
              </a:rPr>
              <a:t>  </a:t>
            </a:r>
            <a:r>
              <a:rPr lang="ja-JP" altLang="en-US" sz="1400" b="1" dirty="0">
                <a:ln w="11430">
                  <a:noFill/>
                </a:ln>
                <a:effectLst/>
                <a:latin typeface="メイリオ"/>
                <a:ea typeface="メイリオ"/>
                <a:cs typeface="メイリオ"/>
              </a:rPr>
              <a:t>国際公共政策研究科棟２階 講義</a:t>
            </a:r>
            <a:r>
              <a:rPr lang="ja-JP" altLang="en-US" sz="1400" b="1" dirty="0" smtClean="0">
                <a:ln w="11430">
                  <a:noFill/>
                </a:ln>
                <a:effectLst/>
                <a:latin typeface="メイリオ"/>
                <a:ea typeface="メイリオ"/>
                <a:cs typeface="メイリオ"/>
              </a:rPr>
              <a:t>シアター</a:t>
            </a:r>
            <a:endParaRPr lang="en-US" altLang="ja-JP" sz="1400" b="1" dirty="0" smtClean="0">
              <a:ln w="11430">
                <a:noFill/>
              </a:ln>
              <a:effectLst/>
              <a:latin typeface="メイリオ"/>
              <a:ea typeface="メイリオ"/>
              <a:cs typeface="メイリオ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xmlns="" id="{4456E486-C8FA-CC44-AB0E-1C1AA77DDBEB}"/>
              </a:ext>
            </a:extLst>
          </p:cNvPr>
          <p:cNvSpPr/>
          <p:nvPr/>
        </p:nvSpPr>
        <p:spPr>
          <a:xfrm>
            <a:off x="2921668" y="1833886"/>
            <a:ext cx="605909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400" b="1" spc="100" dirty="0" smtClean="0">
                <a:ln w="1905">
                  <a:noFill/>
                </a:ln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eiryo" panose="020B0604030504040204" pitchFamily="34" charset="-128"/>
                <a:ea typeface="Meiryo" panose="020B0604030504040204" pitchFamily="34" charset="-128"/>
                <a:cs typeface="メイリオ"/>
              </a:rPr>
              <a:t>Challenges </a:t>
            </a:r>
            <a:r>
              <a:rPr lang="en-US" altLang="ja-JP" sz="2400" b="1" spc="100" dirty="0">
                <a:ln w="1905">
                  <a:noFill/>
                </a:ln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eiryo" panose="020B0604030504040204" pitchFamily="34" charset="-128"/>
                <a:ea typeface="Meiryo" panose="020B0604030504040204" pitchFamily="34" charset="-128"/>
                <a:cs typeface="メイリオ"/>
              </a:rPr>
              <a:t>for Japan's </a:t>
            </a:r>
            <a:r>
              <a:rPr lang="en-US" altLang="ja-JP" sz="2400" b="1" spc="100" dirty="0" smtClean="0">
                <a:ln w="1905">
                  <a:noFill/>
                </a:ln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eiryo" panose="020B0604030504040204" pitchFamily="34" charset="-128"/>
                <a:ea typeface="Meiryo" panose="020B0604030504040204" pitchFamily="34" charset="-128"/>
                <a:cs typeface="メイリオ"/>
              </a:rPr>
              <a:t>Diplomacy</a:t>
            </a:r>
            <a:endParaRPr lang="ja-JP" altLang="en-US" sz="2800" dirty="0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xmlns="" id="{EBA4DE2C-36A0-4944-B504-4DC31C60D6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09236" y="2340509"/>
            <a:ext cx="1328585" cy="304800"/>
          </a:xfrm>
          <a:prstGeom prst="rect">
            <a:avLst/>
          </a:prstGeom>
          <a:ln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kumimoji="1" sz="16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1pPr>
            <a:lvl2pPr marL="37931725" indent="-37474525">
              <a:defRPr kumimoji="1" sz="16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2pPr>
            <a:lvl3pPr>
              <a:defRPr kumimoji="1" sz="16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3pPr>
            <a:lvl4pPr>
              <a:defRPr kumimoji="1" sz="16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4pPr>
            <a:lvl5pPr>
              <a:defRPr kumimoji="1" sz="16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5pPr>
            <a:lvl6pPr marL="1366838" indent="915988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6pPr>
            <a:lvl7pPr marL="1824038" indent="915988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7pPr>
            <a:lvl8pPr marL="2281238" indent="915988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8pPr>
            <a:lvl9pPr marL="2738438" indent="915988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200" b="1">
                <a:solidFill>
                  <a:srgbClr val="FFFF00"/>
                </a:solidFill>
                <a:latin typeface="メイリオ"/>
                <a:ea typeface="メイリオ"/>
                <a:cs typeface="メイリオ"/>
              </a:rPr>
              <a:t>言語：英語</a:t>
            </a:r>
            <a:endParaRPr lang="en-US" altLang="ja-JP" sz="1200" b="1" dirty="0">
              <a:solidFill>
                <a:srgbClr val="FFFF00"/>
              </a:solidFill>
              <a:latin typeface="メイリオ"/>
              <a:ea typeface="メイリオ"/>
              <a:cs typeface="メイリオ"/>
            </a:endParaRPr>
          </a:p>
        </p:txBody>
      </p:sp>
    </p:spTree>
    <p:extLst>
      <p:ext uri="{BB962C8B-B14F-4D97-AF65-F5344CB8AC3E}">
        <p14:creationId xmlns:p14="http://schemas.microsoft.com/office/powerpoint/2010/main" val="1471895595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1"/>
          <p:cNvSpPr txBox="1">
            <a:spLocks/>
          </p:cNvSpPr>
          <p:nvPr/>
        </p:nvSpPr>
        <p:spPr>
          <a:xfrm>
            <a:off x="395537" y="285749"/>
            <a:ext cx="8486678" cy="1277889"/>
          </a:xfrm>
          <a:prstGeom prst="rect">
            <a:avLst/>
          </a:prstGeom>
          <a:gradFill>
            <a:gsLst>
              <a:gs pos="0">
                <a:schemeClr val="accent5">
                  <a:lumMod val="100000"/>
                </a:schemeClr>
              </a:gs>
              <a:gs pos="100000">
                <a:schemeClr val="accent5">
                  <a:shade val="93000"/>
                  <a:satMod val="130000"/>
                </a:schemeClr>
              </a:gs>
            </a:gsLst>
          </a:gradFill>
          <a:ln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44450" h="254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 kumimoji="1">
                <a:solidFill>
                  <a:schemeClr val="tx2"/>
                </a:solidFill>
              </a:defRPr>
            </a:lvl2pPr>
            <a:lvl3pPr eaLnBrk="1" hangingPunct="1">
              <a:defRPr kumimoji="1">
                <a:solidFill>
                  <a:schemeClr val="tx2"/>
                </a:solidFill>
              </a:defRPr>
            </a:lvl3pPr>
            <a:lvl4pPr eaLnBrk="1" hangingPunct="1">
              <a:defRPr kumimoji="1">
                <a:solidFill>
                  <a:schemeClr val="tx2"/>
                </a:solidFill>
              </a:defRPr>
            </a:lvl4pPr>
            <a:lvl5pPr eaLnBrk="1" hangingPunct="1">
              <a:defRPr kumimoji="1">
                <a:solidFill>
                  <a:schemeClr val="tx2"/>
                </a:solidFill>
              </a:defRPr>
            </a:lvl5pPr>
            <a:lvl6pPr eaLnBrk="1" hangingPunct="1">
              <a:defRPr kumimoji="1">
                <a:solidFill>
                  <a:schemeClr val="tx2"/>
                </a:solidFill>
              </a:defRPr>
            </a:lvl6pPr>
            <a:lvl7pPr eaLnBrk="1" hangingPunct="1">
              <a:defRPr kumimoji="1">
                <a:solidFill>
                  <a:schemeClr val="tx2"/>
                </a:solidFill>
              </a:defRPr>
            </a:lvl7pPr>
            <a:lvl8pPr eaLnBrk="1" hangingPunct="1">
              <a:defRPr kumimoji="1">
                <a:solidFill>
                  <a:schemeClr val="tx2"/>
                </a:solidFill>
              </a:defRPr>
            </a:lvl8pPr>
            <a:lvl9pPr eaLnBrk="1" hangingPunct="1">
              <a:defRPr kumimoji="1">
                <a:solidFill>
                  <a:schemeClr val="tx2"/>
                </a:solidFill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5600" i="0" u="none" strike="noStrike" kern="1200" normalizeH="0" baseline="0" noProof="0" dirty="0">
              <a:ln w="18415" cmpd="sng">
                <a:noFill/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+mj-cs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38606" y="310466"/>
            <a:ext cx="8266789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altLang="zh-TW" sz="2400" dirty="0" smtClean="0">
                <a:latin typeface="Candara"/>
                <a:ea typeface="HGP明朝E"/>
              </a:rPr>
              <a:t>Former </a:t>
            </a:r>
            <a:r>
              <a:rPr lang="en-US" altLang="zh-TW" sz="2400" b="1" dirty="0" smtClean="0">
                <a:latin typeface="Candara"/>
                <a:ea typeface="HGP明朝E"/>
              </a:rPr>
              <a:t>Minister for Foreign Affairs</a:t>
            </a:r>
            <a:r>
              <a:rPr lang="zh-TW" altLang="en-US" sz="1400" dirty="0" smtClean="0">
                <a:latin typeface="Candara"/>
                <a:ea typeface="HGP明朝E"/>
              </a:rPr>
              <a:t>／</a:t>
            </a:r>
            <a:r>
              <a:rPr lang="en-US" altLang="ja-JP" sz="1400" dirty="0" smtClean="0"/>
              <a:t> Osaka School of International Public Policy </a:t>
            </a:r>
            <a:endParaRPr lang="en-US" altLang="zh-TW" sz="1400" dirty="0" smtClean="0">
              <a:latin typeface="Candara"/>
              <a:ea typeface="HGP明朝E"/>
            </a:endParaRPr>
          </a:p>
          <a:p>
            <a:pPr lvl="0" algn="ctr"/>
            <a:r>
              <a:rPr lang="en-US" altLang="zh-TW" sz="1400" dirty="0">
                <a:latin typeface="Candara"/>
                <a:ea typeface="HGP明朝E"/>
              </a:rPr>
              <a:t> </a:t>
            </a:r>
            <a:r>
              <a:rPr lang="en-US" altLang="zh-TW" sz="1400" dirty="0" smtClean="0">
                <a:latin typeface="Candara"/>
                <a:ea typeface="HGP明朝E"/>
              </a:rPr>
              <a:t>                                 </a:t>
            </a:r>
            <a:r>
              <a:rPr lang="zh-TW" altLang="en-US" sz="1400" dirty="0" smtClean="0">
                <a:latin typeface="Candara"/>
                <a:ea typeface="HGP明朝E"/>
              </a:rPr>
              <a:t>                                                                     </a:t>
            </a:r>
            <a:r>
              <a:rPr lang="en-US" altLang="ja-JP" sz="1400" dirty="0" smtClean="0"/>
              <a:t>Specially Appointed Professor</a:t>
            </a:r>
            <a:endParaRPr lang="zh-TW" altLang="en-US" sz="1400" dirty="0">
              <a:latin typeface="Candara"/>
              <a:ea typeface="HGP明朝E"/>
            </a:endParaRPr>
          </a:p>
        </p:txBody>
      </p:sp>
      <p:sp>
        <p:nvSpPr>
          <p:cNvPr id="10" name="サブタイトル 2"/>
          <p:cNvSpPr txBox="1">
            <a:spLocks/>
          </p:cNvSpPr>
          <p:nvPr/>
        </p:nvSpPr>
        <p:spPr>
          <a:xfrm>
            <a:off x="1547664" y="4718837"/>
            <a:ext cx="8190458" cy="49859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kumimoji="1"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kumimoji="1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kumimoji="1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kumimoji="1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kumimoji="1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kumimoji="1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kumimoji="1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kumimoji="1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kumimoji="1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rgbClr val="31B6FD"/>
              </a:buClr>
              <a:buNone/>
              <a:defRPr/>
            </a:pPr>
            <a:r>
              <a:rPr lang="en-US" altLang="ja-JP" sz="1200" b="1" dirty="0">
                <a:solidFill>
                  <a:sysClr val="windowText" lastClr="000000"/>
                </a:solidFill>
                <a:latin typeface="Candara"/>
                <a:ea typeface="HGP明朝E"/>
              </a:rPr>
              <a:t>Hosted by Global Leadership Program, </a:t>
            </a:r>
            <a:r>
              <a:rPr lang="en-US" altLang="ja-JP" sz="1200" b="1" dirty="0">
                <a:solidFill>
                  <a:srgbClr val="222222"/>
                </a:solidFill>
                <a:latin typeface="arial" panose="020B0604020202020204" pitchFamily="34" charset="0"/>
              </a:rPr>
              <a:t> Osaka School of International Public Policy, Osaka University</a:t>
            </a:r>
            <a:endParaRPr lang="en-US" altLang="ja-JP" sz="1200" b="1" dirty="0">
              <a:solidFill>
                <a:sysClr val="windowText" lastClr="000000"/>
              </a:solidFill>
              <a:latin typeface="Candara"/>
              <a:ea typeface="HGP明朝E"/>
            </a:endParaRPr>
          </a:p>
          <a:p>
            <a:pPr marL="0" indent="0">
              <a:buClr>
                <a:srgbClr val="31B6FD"/>
              </a:buClr>
              <a:buNone/>
              <a:defRPr/>
            </a:pPr>
            <a:endParaRPr kumimoji="1" lang="ja-JP" altLang="en-US" sz="12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ndara"/>
              <a:ea typeface="HGP明朝E"/>
              <a:cs typeface="+mn-cs"/>
            </a:endParaRPr>
          </a:p>
        </p:txBody>
      </p:sp>
      <p:sp>
        <p:nvSpPr>
          <p:cNvPr id="14" name="テキスト ボックス 14"/>
          <p:cNvSpPr txBox="1">
            <a:spLocks/>
          </p:cNvSpPr>
          <p:nvPr/>
        </p:nvSpPr>
        <p:spPr>
          <a:xfrm>
            <a:off x="395536" y="4176633"/>
            <a:ext cx="6767264" cy="541226"/>
          </a:xfrm>
          <a:prstGeom prst="rect">
            <a:avLst/>
          </a:prstGeom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tIns="36000" bIns="0" rtlCol="0" anchor="ctr">
            <a:no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dirty="0"/>
              <a:t>Application required</a:t>
            </a:r>
            <a:r>
              <a:rPr lang="ja-JP" altLang="en-US">
                <a:ln w="3175">
                  <a:noFill/>
                </a:ln>
                <a:solidFill>
                  <a:srgbClr val="FFFF00"/>
                </a:solidFill>
                <a:latin typeface="メイリオ"/>
                <a:ea typeface="メイリオ"/>
                <a:cs typeface="メイリオ"/>
              </a:rPr>
              <a:t>：</a:t>
            </a:r>
            <a:r>
              <a:rPr lang="en-US" altLang="ja-JP" b="1" dirty="0">
                <a:ln w="3175">
                  <a:noFill/>
                </a:ln>
                <a:solidFill>
                  <a:srgbClr val="FFFF00"/>
                </a:solidFill>
                <a:latin typeface="メイリオ"/>
                <a:ea typeface="メイリオ"/>
                <a:cs typeface="メイリオ"/>
              </a:rPr>
              <a:t>glp@osipp.osaka-u.ac.jp</a:t>
            </a:r>
          </a:p>
        </p:txBody>
      </p:sp>
      <p:sp>
        <p:nvSpPr>
          <p:cNvPr id="15" name="テキスト ボックス 16"/>
          <p:cNvSpPr txBox="1">
            <a:spLocks/>
          </p:cNvSpPr>
          <p:nvPr/>
        </p:nvSpPr>
        <p:spPr>
          <a:xfrm>
            <a:off x="6588224" y="4176632"/>
            <a:ext cx="2165987" cy="541227"/>
          </a:xfrm>
          <a:prstGeom prst="rect">
            <a:avLst/>
          </a:prstGeom>
          <a:effectLst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tIns="0" bIns="0" rtlCol="0" anchor="ctr">
            <a:no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2400"/>
              </a:lnSpc>
            </a:pPr>
            <a:r>
              <a:rPr lang="en-US" altLang="ja-JP" sz="1600" b="1" dirty="0">
                <a:solidFill>
                  <a:srgbClr val="FFFFFF"/>
                </a:solidFill>
                <a:latin typeface="メイリオ"/>
                <a:ea typeface="メイリオ"/>
                <a:cs typeface="メイリオ"/>
              </a:rPr>
              <a:t>Only </a:t>
            </a:r>
            <a:r>
              <a:rPr lang="en-US" altLang="ja-JP" sz="1600" b="1" dirty="0">
                <a:solidFill>
                  <a:srgbClr val="FFFF00"/>
                </a:solidFill>
                <a:latin typeface="メイリオ"/>
                <a:ea typeface="メイリオ"/>
                <a:cs typeface="メイリオ"/>
              </a:rPr>
              <a:t>35</a:t>
            </a:r>
            <a:r>
              <a:rPr lang="en-US" altLang="ja-JP" sz="1600" b="1" dirty="0">
                <a:solidFill>
                  <a:srgbClr val="FFFFFF"/>
                </a:solidFill>
                <a:latin typeface="メイリオ"/>
                <a:ea typeface="メイリオ"/>
                <a:cs typeface="メイリオ"/>
              </a:rPr>
              <a:t> seats!</a:t>
            </a:r>
          </a:p>
        </p:txBody>
      </p:sp>
      <p:pic>
        <p:nvPicPr>
          <p:cNvPr id="1026" name="Picture 2" descr="\\10.10.10.121\inamori2\★イベント・講演会\H27年度\20151013　薮中先生Open教室\薮中先生の写真\本人写真（小） - コピー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040" y="1705109"/>
            <a:ext cx="2493776" cy="23456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テキスト ボックス 15"/>
          <p:cNvSpPr txBox="1"/>
          <p:nvPr/>
        </p:nvSpPr>
        <p:spPr>
          <a:xfrm>
            <a:off x="2987824" y="1727325"/>
            <a:ext cx="5894391" cy="765584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90000"/>
              </a:schemeClr>
            </a:solidFill>
          </a:ln>
          <a:effectLst/>
        </p:spPr>
        <p:txBody>
          <a:bodyPr wrap="none" rtlCol="0" anchor="ctr" anchorCtr="0">
            <a:noAutofit/>
          </a:bodyPr>
          <a:lstStyle/>
          <a:p>
            <a:pPr>
              <a:lnSpc>
                <a:spcPts val="300"/>
              </a:lnSpc>
            </a:pPr>
            <a:r>
              <a:rPr lang="ja-JP" altLang="en-US" sz="800" dirty="0">
                <a:ln w="1905">
                  <a:noFill/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eiryo" panose="020B0604030504040204" pitchFamily="34" charset="-128"/>
                <a:ea typeface="Meiryo" panose="020B0604030504040204" pitchFamily="34" charset="-128"/>
                <a:cs typeface="メイリオ"/>
              </a:rPr>
              <a:t>　</a:t>
            </a:r>
            <a:endParaRPr lang="en-US" altLang="ja-JP" sz="3200" dirty="0">
              <a:ln w="1905">
                <a:noFill/>
              </a:ln>
              <a:solidFill>
                <a:schemeClr val="tx2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Meiryo" panose="020B0604030504040204" pitchFamily="34" charset="-128"/>
              <a:ea typeface="Meiryo" panose="020B0604030504040204" pitchFamily="34" charset="-128"/>
              <a:cs typeface="メイリオ"/>
            </a:endParaRPr>
          </a:p>
          <a:p>
            <a:pPr algn="ctr">
              <a:lnSpc>
                <a:spcPts val="2000"/>
              </a:lnSpc>
            </a:pPr>
            <a:r>
              <a:rPr lang="ja-JP" altLang="en-US" sz="3200" b="1" spc="100">
                <a:ln w="1905">
                  <a:noFill/>
                </a:ln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eiryo" panose="020B0604030504040204" pitchFamily="34" charset="-128"/>
                <a:ea typeface="Meiryo" panose="020B0604030504040204" pitchFamily="34" charset="-128"/>
                <a:cs typeface="メイリオ"/>
              </a:rPr>
              <a:t>　</a:t>
            </a:r>
            <a:endParaRPr lang="en-US" altLang="zh-TW" sz="3200" b="1" spc="100" dirty="0">
              <a:ln w="1905">
                <a:noFill/>
              </a:ln>
              <a:solidFill>
                <a:schemeClr val="tx2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Meiryo" panose="020B0604030504040204" pitchFamily="34" charset="-128"/>
              <a:ea typeface="Meiryo" panose="020B0604030504040204" pitchFamily="34" charset="-128"/>
              <a:cs typeface="メイリオ"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3059832" y="2329351"/>
            <a:ext cx="5976664" cy="1986590"/>
          </a:xfrm>
          <a:prstGeom prst="rect">
            <a:avLst/>
          </a:prstGeom>
          <a:noFill/>
          <a:effectLst>
            <a:outerShdw blurRad="50800" dist="38100" dir="2700000">
              <a:schemeClr val="bg1">
                <a:alpha val="43000"/>
              </a:schemeClr>
            </a:outerShdw>
          </a:effectLst>
        </p:spPr>
        <p:txBody>
          <a:bodyPr wrap="square" tIns="0" bIns="0" rtlCol="0" anchor="ctr">
            <a:noAutofit/>
          </a:bodyPr>
          <a:lstStyle/>
          <a:p>
            <a:r>
              <a:rPr lang="ja-JP" altLang="en-US" sz="1600" b="1" dirty="0">
                <a:ln w="3175">
                  <a:noFill/>
                </a:ln>
                <a:effectLst/>
                <a:latin typeface="メイリオ"/>
                <a:ea typeface="メイリオ"/>
                <a:cs typeface="メイリオ"/>
              </a:rPr>
              <a:t>日時</a:t>
            </a:r>
            <a:r>
              <a:rPr lang="ja-JP" altLang="en-US" sz="1600" b="1" dirty="0">
                <a:ln w="11430">
                  <a:noFill/>
                </a:ln>
                <a:effectLst/>
                <a:latin typeface="メイリオ"/>
                <a:ea typeface="メイリオ"/>
                <a:cs typeface="メイリオ"/>
              </a:rPr>
              <a:t>：</a:t>
            </a:r>
            <a:r>
              <a:rPr lang="en-US" altLang="ja-JP" sz="2800" b="1" dirty="0">
                <a:ln w="11430">
                  <a:noFill/>
                </a:ln>
                <a:latin typeface="メイリオ"/>
                <a:ea typeface="メイリオ"/>
                <a:cs typeface="メイリオ"/>
              </a:rPr>
              <a:t>Tue</a:t>
            </a:r>
            <a:r>
              <a:rPr lang="ja-JP" altLang="en-US" sz="2800" b="1" dirty="0">
                <a:ln w="11430">
                  <a:noFill/>
                </a:ln>
                <a:latin typeface="メイリオ"/>
                <a:ea typeface="メイリオ"/>
                <a:cs typeface="メイリオ"/>
              </a:rPr>
              <a:t> </a:t>
            </a:r>
            <a:r>
              <a:rPr lang="en-US" altLang="ja-JP" sz="4400" b="1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メイリオ"/>
                <a:ea typeface="メイリオ"/>
                <a:cs typeface="メイリオ"/>
              </a:rPr>
              <a:t>16</a:t>
            </a:r>
            <a:r>
              <a:rPr lang="en-US" altLang="ja-JP" sz="2800" b="1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メイリオ"/>
                <a:ea typeface="メイリオ"/>
                <a:cs typeface="メイリオ"/>
              </a:rPr>
              <a:t>th</a:t>
            </a:r>
            <a:r>
              <a:rPr lang="en-US" altLang="ja-JP" sz="2800" b="1" dirty="0" smtClean="0">
                <a:ln w="11430">
                  <a:noFill/>
                </a:ln>
                <a:effectLst/>
                <a:latin typeface="メイリオ"/>
                <a:ea typeface="メイリオ"/>
                <a:cs typeface="メイリオ"/>
              </a:rPr>
              <a:t> </a:t>
            </a:r>
            <a:r>
              <a:rPr lang="en-US" altLang="ja-JP" sz="4000" b="1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メイリオ"/>
                <a:ea typeface="メイリオ"/>
                <a:cs typeface="メイリオ"/>
              </a:rPr>
              <a:t>Jul</a:t>
            </a:r>
            <a:r>
              <a:rPr lang="en-US" altLang="ja-JP" sz="2800" b="1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メイリオ"/>
                <a:ea typeface="メイリオ"/>
                <a:cs typeface="メイリオ"/>
              </a:rPr>
              <a:t> </a:t>
            </a:r>
            <a:r>
              <a:rPr lang="en-US" altLang="ja-JP" sz="2800" b="1" dirty="0">
                <a:ln w="11430">
                  <a:noFill/>
                </a:ln>
                <a:latin typeface="メイリオ"/>
                <a:ea typeface="メイリオ"/>
                <a:cs typeface="メイリオ"/>
              </a:rPr>
              <a:t>2019,</a:t>
            </a:r>
            <a:endParaRPr lang="en-US" altLang="ja-JP" sz="2800" b="1" dirty="0">
              <a:ln w="11430">
                <a:noFill/>
              </a:ln>
              <a:effectLst/>
              <a:latin typeface="メイリオ"/>
              <a:ea typeface="メイリオ"/>
              <a:cs typeface="メイリオ"/>
            </a:endParaRPr>
          </a:p>
          <a:p>
            <a:pPr>
              <a:lnSpc>
                <a:spcPts val="2000"/>
              </a:lnSpc>
            </a:pPr>
            <a:r>
              <a:rPr lang="ja-JP" altLang="en-US" sz="1600" b="1" dirty="0">
                <a:ln w="11430">
                  <a:noFill/>
                </a:ln>
                <a:effectLst/>
                <a:latin typeface="メイリオ"/>
                <a:ea typeface="メイリオ"/>
                <a:cs typeface="メイリオ"/>
              </a:rPr>
              <a:t>　　　</a:t>
            </a:r>
            <a:r>
              <a:rPr lang="en-US" altLang="ja-JP" sz="2400" b="1" dirty="0">
                <a:ln w="11430">
                  <a:noFill/>
                </a:ln>
                <a:effectLst/>
                <a:latin typeface="メイリオ"/>
                <a:ea typeface="メイリオ"/>
                <a:cs typeface="メイリオ"/>
              </a:rPr>
              <a:t>13:00</a:t>
            </a:r>
            <a:r>
              <a:rPr lang="ja-JP" altLang="en-US" sz="2400" b="1" dirty="0">
                <a:ln w="11430">
                  <a:noFill/>
                </a:ln>
                <a:effectLst/>
                <a:latin typeface="メイリオ"/>
                <a:ea typeface="メイリオ"/>
                <a:cs typeface="メイリオ"/>
              </a:rPr>
              <a:t>～</a:t>
            </a:r>
            <a:r>
              <a:rPr lang="en-US" altLang="ja-JP" sz="2400" b="1" dirty="0" smtClean="0">
                <a:ln w="11430">
                  <a:noFill/>
                </a:ln>
                <a:latin typeface="メイリオ"/>
                <a:ea typeface="メイリオ"/>
                <a:cs typeface="メイリオ"/>
              </a:rPr>
              <a:t>14:30</a:t>
            </a:r>
            <a:r>
              <a:rPr lang="ja-JP" altLang="en-US" sz="2400" b="1" dirty="0" smtClean="0">
                <a:ln w="11430">
                  <a:noFill/>
                </a:ln>
                <a:latin typeface="メイリオ"/>
                <a:ea typeface="メイリオ"/>
                <a:cs typeface="メイリオ"/>
              </a:rPr>
              <a:t>（</a:t>
            </a:r>
            <a:r>
              <a:rPr lang="en-US" altLang="ja-JP" sz="2400" b="1" dirty="0" smtClean="0">
                <a:ln w="11430">
                  <a:noFill/>
                </a:ln>
                <a:latin typeface="メイリオ"/>
                <a:ea typeface="メイリオ"/>
                <a:cs typeface="メイリオ"/>
              </a:rPr>
              <a:t>Lecture</a:t>
            </a:r>
            <a:r>
              <a:rPr lang="ja-JP" altLang="en-US" sz="2400" b="1" dirty="0" smtClean="0">
                <a:ln w="11430">
                  <a:noFill/>
                </a:ln>
                <a:latin typeface="メイリオ"/>
                <a:ea typeface="メイリオ"/>
                <a:cs typeface="メイリオ"/>
              </a:rPr>
              <a:t>）</a:t>
            </a:r>
            <a:endParaRPr lang="en-US" altLang="ja-JP" sz="2400" b="1" dirty="0">
              <a:ln w="11430">
                <a:noFill/>
              </a:ln>
              <a:latin typeface="メイリオ"/>
              <a:ea typeface="メイリオ"/>
              <a:cs typeface="メイリオ"/>
            </a:endParaRPr>
          </a:p>
          <a:p>
            <a:pPr>
              <a:lnSpc>
                <a:spcPts val="2000"/>
              </a:lnSpc>
            </a:pPr>
            <a:r>
              <a:rPr lang="en-US" altLang="ja-JP" sz="2400" b="1" dirty="0" smtClean="0">
                <a:ln w="11430">
                  <a:noFill/>
                </a:ln>
                <a:latin typeface="メイリオ"/>
                <a:ea typeface="メイリオ"/>
                <a:cs typeface="メイリオ"/>
              </a:rPr>
              <a:t> </a:t>
            </a:r>
            <a:r>
              <a:rPr lang="ja-JP" altLang="en-US" sz="2400" b="1" smtClean="0">
                <a:ln w="11430">
                  <a:noFill/>
                </a:ln>
                <a:latin typeface="メイリオ"/>
                <a:ea typeface="メイリオ"/>
                <a:cs typeface="メイリオ"/>
              </a:rPr>
              <a:t>　</a:t>
            </a:r>
            <a:r>
              <a:rPr lang="ja-JP" altLang="en-US" sz="2400" b="1" smtClean="0">
                <a:ln w="11430">
                  <a:noFill/>
                </a:ln>
                <a:latin typeface="メイリオ"/>
                <a:ea typeface="メイリオ"/>
                <a:cs typeface="メイリオ"/>
              </a:rPr>
              <a:t>  </a:t>
            </a:r>
            <a:r>
              <a:rPr lang="en-US" altLang="ja-JP" b="1" smtClean="0">
                <a:ln w="11430">
                  <a:noFill/>
                </a:ln>
                <a:latin typeface="メイリオ"/>
                <a:ea typeface="メイリオ"/>
                <a:cs typeface="メイリオ"/>
              </a:rPr>
              <a:t>15</a:t>
            </a:r>
            <a:r>
              <a:rPr lang="ja-JP" altLang="en-US" b="1" dirty="0" smtClean="0">
                <a:ln w="11430">
                  <a:noFill/>
                </a:ln>
                <a:latin typeface="メイリオ"/>
                <a:ea typeface="メイリオ"/>
                <a:cs typeface="メイリオ"/>
              </a:rPr>
              <a:t>：</a:t>
            </a:r>
            <a:r>
              <a:rPr lang="en-US" altLang="ja-JP" b="1" dirty="0" smtClean="0">
                <a:ln w="11430">
                  <a:noFill/>
                </a:ln>
                <a:latin typeface="メイリオ"/>
                <a:ea typeface="メイリオ"/>
                <a:cs typeface="メイリオ"/>
              </a:rPr>
              <a:t>00</a:t>
            </a:r>
            <a:r>
              <a:rPr lang="ja-JP" altLang="en-US" b="1" dirty="0" smtClean="0">
                <a:ln w="11430">
                  <a:noFill/>
                </a:ln>
                <a:latin typeface="メイリオ"/>
                <a:ea typeface="メイリオ"/>
                <a:cs typeface="メイリオ"/>
              </a:rPr>
              <a:t>～　　　　　（</a:t>
            </a:r>
            <a:r>
              <a:rPr lang="en-US" altLang="ja-JP" b="1" dirty="0" smtClean="0">
                <a:ln w="11430">
                  <a:noFill/>
                </a:ln>
                <a:latin typeface="メイリオ"/>
                <a:ea typeface="メイリオ"/>
                <a:cs typeface="メイリオ"/>
              </a:rPr>
              <a:t>Coffee</a:t>
            </a:r>
            <a:r>
              <a:rPr lang="ja-JP" altLang="en-US" b="1" dirty="0" smtClean="0">
                <a:ln w="11430">
                  <a:noFill/>
                </a:ln>
                <a:latin typeface="メイリオ"/>
                <a:ea typeface="メイリオ"/>
                <a:cs typeface="メイリオ"/>
              </a:rPr>
              <a:t> </a:t>
            </a:r>
            <a:r>
              <a:rPr lang="en-US" altLang="ja-JP" b="1" dirty="0" smtClean="0">
                <a:ln w="11430">
                  <a:noFill/>
                </a:ln>
                <a:latin typeface="メイリオ"/>
                <a:ea typeface="メイリオ"/>
                <a:cs typeface="メイリオ"/>
              </a:rPr>
              <a:t>hour</a:t>
            </a:r>
            <a:r>
              <a:rPr lang="ja-JP" altLang="en-US" b="1" dirty="0" smtClean="0">
                <a:ln w="11430">
                  <a:noFill/>
                </a:ln>
                <a:latin typeface="メイリオ"/>
                <a:ea typeface="メイリオ"/>
                <a:cs typeface="メイリオ"/>
              </a:rPr>
              <a:t>）</a:t>
            </a:r>
            <a:endParaRPr lang="en-US" altLang="ja-JP" b="1" dirty="0">
              <a:ln w="11430">
                <a:noFill/>
              </a:ln>
              <a:latin typeface="メイリオ"/>
              <a:ea typeface="メイリオ"/>
              <a:cs typeface="メイリオ"/>
            </a:endParaRPr>
          </a:p>
          <a:p>
            <a:pPr>
              <a:lnSpc>
                <a:spcPts val="2500"/>
              </a:lnSpc>
            </a:pPr>
            <a:r>
              <a:rPr lang="ja-JP" altLang="en-US" sz="1400" b="1" dirty="0">
                <a:ln w="3175">
                  <a:noFill/>
                </a:ln>
                <a:effectLst/>
                <a:latin typeface="メイリオ"/>
                <a:ea typeface="メイリオ"/>
                <a:cs typeface="メイリオ"/>
              </a:rPr>
              <a:t>場所</a:t>
            </a:r>
            <a:r>
              <a:rPr lang="ja-JP" altLang="en-US" sz="1400" b="1" dirty="0">
                <a:ln w="11430">
                  <a:noFill/>
                </a:ln>
                <a:effectLst/>
                <a:latin typeface="メイリオ"/>
                <a:ea typeface="メイリオ"/>
                <a:cs typeface="メイリオ"/>
              </a:rPr>
              <a:t>：</a:t>
            </a:r>
            <a:r>
              <a:rPr lang="en-US" altLang="ja-JP" sz="1400" b="1" dirty="0">
                <a:ln w="11430">
                  <a:noFill/>
                </a:ln>
                <a:latin typeface="メイリオ"/>
                <a:ea typeface="メイリオ"/>
                <a:cs typeface="メイリオ"/>
              </a:rPr>
              <a:t> OSIPP Building, 2F Lecture Theater </a:t>
            </a:r>
            <a:r>
              <a:rPr lang="en-US" altLang="ja-JP" sz="1400" b="1" dirty="0" smtClean="0">
                <a:ln w="11430">
                  <a:noFill/>
                </a:ln>
                <a:latin typeface="メイリオ"/>
                <a:ea typeface="メイリオ"/>
                <a:cs typeface="メイリオ"/>
              </a:rPr>
              <a:t> </a:t>
            </a:r>
            <a:r>
              <a:rPr lang="en-US" altLang="ja-JP" sz="1400" b="1" dirty="0">
                <a:ln w="11430">
                  <a:noFill/>
                </a:ln>
                <a:latin typeface="メイリオ"/>
                <a:ea typeface="メイリオ"/>
                <a:cs typeface="メイリオ"/>
              </a:rPr>
              <a:t>@Toyonaka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xmlns="" id="{4456E486-C8FA-CC44-AB0E-1C1AA77DDBEB}"/>
              </a:ext>
            </a:extLst>
          </p:cNvPr>
          <p:cNvSpPr/>
          <p:nvPr/>
        </p:nvSpPr>
        <p:spPr>
          <a:xfrm>
            <a:off x="2909811" y="1867686"/>
            <a:ext cx="605909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400" b="1" spc="100" dirty="0">
                <a:ln w="1905">
                  <a:noFill/>
                </a:ln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eiryo" panose="020B0604030504040204" pitchFamily="34" charset="-128"/>
                <a:ea typeface="Meiryo" panose="020B0604030504040204" pitchFamily="34" charset="-128"/>
                <a:cs typeface="メイリオ"/>
              </a:rPr>
              <a:t>Challenges for Japan's </a:t>
            </a:r>
            <a:r>
              <a:rPr lang="en-US" altLang="ja-JP" sz="2400" b="1" spc="100" dirty="0" smtClean="0">
                <a:ln w="1905">
                  <a:noFill/>
                </a:ln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eiryo" panose="020B0604030504040204" pitchFamily="34" charset="-128"/>
                <a:ea typeface="Meiryo" panose="020B0604030504040204" pitchFamily="34" charset="-128"/>
                <a:cs typeface="メイリオ"/>
              </a:rPr>
              <a:t>Diplomacy</a:t>
            </a:r>
            <a:endParaRPr lang="ja-JP" altLang="en-US" sz="2400" dirty="0"/>
          </a:p>
        </p:txBody>
      </p:sp>
      <p:sp>
        <p:nvSpPr>
          <p:cNvPr id="18" name="正方形/長方形 12">
            <a:extLst>
              <a:ext uri="{FF2B5EF4-FFF2-40B4-BE49-F238E27FC236}">
                <a16:creationId xmlns:a16="http://schemas.microsoft.com/office/drawing/2014/main" xmlns="" id="{1ADB6E4E-9BDE-8C4A-84CD-FD820DFF51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01015" y="2340509"/>
            <a:ext cx="1981200" cy="304800"/>
          </a:xfrm>
          <a:prstGeom prst="rect">
            <a:avLst/>
          </a:prstGeom>
          <a:ln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kumimoji="1" sz="16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1pPr>
            <a:lvl2pPr marL="37931725" indent="-37474525">
              <a:defRPr kumimoji="1" sz="16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2pPr>
            <a:lvl3pPr>
              <a:defRPr kumimoji="1" sz="16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3pPr>
            <a:lvl4pPr>
              <a:defRPr kumimoji="1" sz="16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4pPr>
            <a:lvl5pPr>
              <a:defRPr kumimoji="1" sz="16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5pPr>
            <a:lvl6pPr marL="1366838" indent="915988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6pPr>
            <a:lvl7pPr marL="1824038" indent="915988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7pPr>
            <a:lvl8pPr marL="2281238" indent="915988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8pPr>
            <a:lvl9pPr marL="2738438" indent="915988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1200" b="1" dirty="0">
                <a:solidFill>
                  <a:srgbClr val="FFFF00"/>
                </a:solidFill>
                <a:latin typeface="メイリオ"/>
                <a:ea typeface="メイリオ"/>
                <a:cs typeface="メイリオ"/>
              </a:rPr>
              <a:t>Language: English</a:t>
            </a:r>
          </a:p>
        </p:txBody>
      </p:sp>
      <p:sp>
        <p:nvSpPr>
          <p:cNvPr id="19" name="サブタイトル 2">
            <a:extLst>
              <a:ext uri="{FF2B5EF4-FFF2-40B4-BE49-F238E27FC236}">
                <a16:creationId xmlns:a16="http://schemas.microsoft.com/office/drawing/2014/main" xmlns="" id="{21771F7F-41C3-D449-A416-90EB3A7CAAF5}"/>
              </a:ext>
            </a:extLst>
          </p:cNvPr>
          <p:cNvSpPr txBox="1">
            <a:spLocks/>
          </p:cNvSpPr>
          <p:nvPr/>
        </p:nvSpPr>
        <p:spPr>
          <a:xfrm>
            <a:off x="539553" y="862771"/>
            <a:ext cx="4597266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kumimoji="1"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kumimoji="1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kumimoji="1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kumimoji="1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kumimoji="1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kumimoji="1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kumimoji="1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kumimoji="1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kumimoji="1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rgbClr val="31B6FD"/>
              </a:buClr>
              <a:buNone/>
              <a:defRPr/>
            </a:pPr>
            <a:r>
              <a:rPr lang="en-US" altLang="ja-JP" sz="3600" b="1" dirty="0" err="1">
                <a:solidFill>
                  <a:sysClr val="windowText" lastClr="00000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Mitoji</a:t>
            </a:r>
            <a:r>
              <a:rPr lang="en-US" altLang="ja-JP" sz="3600" b="1" dirty="0">
                <a:solidFill>
                  <a:sysClr val="windowText" lastClr="00000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 YABUNAKA  </a:t>
            </a:r>
            <a:endParaRPr kumimoji="1" lang="ja-JP" altLang="en-US" sz="36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xmlns="" id="{5B50CD5A-E654-104C-8D8A-66E0453C1467}"/>
              </a:ext>
            </a:extLst>
          </p:cNvPr>
          <p:cNvSpPr/>
          <p:nvPr/>
        </p:nvSpPr>
        <p:spPr>
          <a:xfrm>
            <a:off x="5136819" y="924692"/>
            <a:ext cx="352839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US" altLang="ja-JP" sz="3200" b="1" dirty="0" smtClean="0">
                <a:ln w="18415" cmpd="sng">
                  <a:noFill/>
                  <a:prstDash val="solid"/>
                </a:ln>
                <a:solidFill>
                  <a:prstClr val="white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OPEN</a:t>
            </a:r>
            <a:r>
              <a:rPr lang="en-US" altLang="ja-JP" sz="3200" b="1" dirty="0">
                <a:ln w="18415" cmpd="sng">
                  <a:noFill/>
                  <a:prstDash val="solid"/>
                </a:ln>
                <a:solidFill>
                  <a:prstClr val="white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</a:t>
            </a:r>
            <a:r>
              <a:rPr lang="en-US" altLang="ja-JP" sz="3200" b="1" dirty="0" smtClean="0">
                <a:ln w="18415" cmpd="sng">
                  <a:noFill/>
                  <a:prstDash val="solid"/>
                </a:ln>
                <a:solidFill>
                  <a:prstClr val="white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LECTURE</a:t>
            </a:r>
            <a:endParaRPr lang="ja-JP" altLang="en-US" sz="3200" b="1" dirty="0">
              <a:ln w="18415" cmpd="sng">
                <a:noFill/>
                <a:prstDash val="solid"/>
              </a:ln>
              <a:solidFill>
                <a:prstClr val="white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98020027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707</TotalTime>
  <Words>119</Words>
  <Application>Microsoft Office PowerPoint</Application>
  <PresentationFormat>画面に合わせる (16:9)</PresentationFormat>
  <Paragraphs>31</Paragraphs>
  <Slides>2</Slides>
  <Notes>2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3" baseType="lpstr">
      <vt:lpstr>Office ​​テーマ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OSO-inamori</dc:creator>
  <cp:lastModifiedBy>glp</cp:lastModifiedBy>
  <cp:revision>122</cp:revision>
  <cp:lastPrinted>2018-12-20T00:16:27Z</cp:lastPrinted>
  <dcterms:created xsi:type="dcterms:W3CDTF">2016-11-30T01:15:23Z</dcterms:created>
  <dcterms:modified xsi:type="dcterms:W3CDTF">2019-06-17T07:14:09Z</dcterms:modified>
</cp:coreProperties>
</file>