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2"/>
  </p:notesMasterIdLst>
  <p:handoutMasterIdLst>
    <p:handoutMasterId r:id="rId33"/>
  </p:handoutMasterIdLst>
  <p:sldIdLst>
    <p:sldId id="256" r:id="rId2"/>
    <p:sldId id="311" r:id="rId3"/>
    <p:sldId id="293" r:id="rId4"/>
    <p:sldId id="307" r:id="rId5"/>
    <p:sldId id="308" r:id="rId6"/>
    <p:sldId id="295" r:id="rId7"/>
    <p:sldId id="296" r:id="rId8"/>
    <p:sldId id="321" r:id="rId9"/>
    <p:sldId id="298" r:id="rId10"/>
    <p:sldId id="299" r:id="rId11"/>
    <p:sldId id="322" r:id="rId12"/>
    <p:sldId id="323" r:id="rId13"/>
    <p:sldId id="312" r:id="rId14"/>
    <p:sldId id="309" r:id="rId15"/>
    <p:sldId id="313" r:id="rId16"/>
    <p:sldId id="303" r:id="rId17"/>
    <p:sldId id="266" r:id="rId18"/>
    <p:sldId id="268" r:id="rId19"/>
    <p:sldId id="314" r:id="rId20"/>
    <p:sldId id="315" r:id="rId21"/>
    <p:sldId id="282" r:id="rId22"/>
    <p:sldId id="283" r:id="rId23"/>
    <p:sldId id="316" r:id="rId24"/>
    <p:sldId id="289" r:id="rId25"/>
    <p:sldId id="291" r:id="rId26"/>
    <p:sldId id="292" r:id="rId27"/>
    <p:sldId id="317" r:id="rId28"/>
    <p:sldId id="318" r:id="rId29"/>
    <p:sldId id="319" r:id="rId30"/>
    <p:sldId id="320" r:id="rId3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1" autoAdjust="0"/>
  </p:normalViewPr>
  <p:slideViewPr>
    <p:cSldViewPr>
      <p:cViewPr varScale="1">
        <p:scale>
          <a:sx n="109" d="100"/>
          <a:sy n="109" d="100"/>
        </p:scale>
        <p:origin x="167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6F530BFE-2135-4ED6-9D50-FE36C4402101}" type="datetimeFigureOut">
              <a:rPr kumimoji="1" lang="ja-JP" altLang="en-US" smtClean="0"/>
              <a:t>2017/3/3</a:t>
            </a:fld>
            <a:endParaRPr kumimoji="1" lang="ja-JP" altLang="en-US" dirty="0"/>
          </a:p>
        </p:txBody>
      </p:sp>
      <p:sp>
        <p:nvSpPr>
          <p:cNvPr id="4" name="フッター プレースホルダー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145B241F-C776-4115-885D-8CE22F94D989}" type="slidenum">
              <a:rPr kumimoji="1" lang="ja-JP" altLang="en-US" smtClean="0"/>
              <a:t>‹#›</a:t>
            </a:fld>
            <a:endParaRPr kumimoji="1" lang="ja-JP" altLang="en-US" dirty="0"/>
          </a:p>
        </p:txBody>
      </p:sp>
    </p:spTree>
    <p:extLst>
      <p:ext uri="{BB962C8B-B14F-4D97-AF65-F5344CB8AC3E}">
        <p14:creationId xmlns:p14="http://schemas.microsoft.com/office/powerpoint/2010/main" val="3993414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643" y="0"/>
            <a:ext cx="2945448" cy="496253"/>
          </a:xfrm>
          <a:prstGeom prst="rect">
            <a:avLst/>
          </a:prstGeom>
        </p:spPr>
        <p:txBody>
          <a:bodyPr vert="horz" lIns="91312" tIns="45656" rIns="91312" bIns="45656" rtlCol="0"/>
          <a:lstStyle>
            <a:lvl1pPr algn="r">
              <a:defRPr sz="1200"/>
            </a:lvl1pPr>
          </a:lstStyle>
          <a:p>
            <a:fld id="{BD7135CC-7C6F-406A-88F7-0A95887849EA}" type="datetimeFigureOut">
              <a:rPr kumimoji="1" lang="ja-JP" altLang="en-US" smtClean="0"/>
              <a:t>2017/3/3</a:t>
            </a:fld>
            <a:endParaRPr kumimoji="1" lang="ja-JP" altLang="en-US" dirty="0"/>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dirty="0"/>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643" y="9428800"/>
            <a:ext cx="2945448" cy="496252"/>
          </a:xfrm>
          <a:prstGeom prst="rect">
            <a:avLst/>
          </a:prstGeom>
        </p:spPr>
        <p:txBody>
          <a:bodyPr vert="horz" lIns="91312" tIns="45656" rIns="91312" bIns="45656" rtlCol="0" anchor="b"/>
          <a:lstStyle>
            <a:lvl1pPr algn="r">
              <a:defRPr sz="1200"/>
            </a:lvl1pPr>
          </a:lstStyle>
          <a:p>
            <a:fld id="{22A041E5-4888-4ACD-9E95-96CBFF7E74B1}" type="slidenum">
              <a:rPr kumimoji="1" lang="ja-JP" altLang="en-US" smtClean="0"/>
              <a:t>‹#›</a:t>
            </a:fld>
            <a:endParaRPr kumimoji="1" lang="ja-JP" altLang="en-US" dirty="0"/>
          </a:p>
        </p:txBody>
      </p:sp>
    </p:spTree>
    <p:extLst>
      <p:ext uri="{BB962C8B-B14F-4D97-AF65-F5344CB8AC3E}">
        <p14:creationId xmlns:p14="http://schemas.microsoft.com/office/powerpoint/2010/main" val="18495894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22A041E5-4888-4ACD-9E95-96CBFF7E74B1}" type="slidenum">
              <a:rPr kumimoji="1" lang="ja-JP" altLang="en-US" smtClean="0"/>
              <a:t>1</a:t>
            </a:fld>
            <a:endParaRPr kumimoji="1" lang="ja-JP" altLang="en-US" dirty="0"/>
          </a:p>
        </p:txBody>
      </p:sp>
    </p:spTree>
    <p:extLst>
      <p:ext uri="{BB962C8B-B14F-4D97-AF65-F5344CB8AC3E}">
        <p14:creationId xmlns:p14="http://schemas.microsoft.com/office/powerpoint/2010/main" val="413985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A041E5-4888-4ACD-9E95-96CBFF7E74B1}" type="slidenum">
              <a:rPr kumimoji="1" lang="ja-JP" altLang="en-US" smtClean="0"/>
              <a:t>3</a:t>
            </a:fld>
            <a:endParaRPr kumimoji="1" lang="ja-JP" altLang="en-US" dirty="0"/>
          </a:p>
        </p:txBody>
      </p:sp>
    </p:spTree>
    <p:extLst>
      <p:ext uri="{BB962C8B-B14F-4D97-AF65-F5344CB8AC3E}">
        <p14:creationId xmlns:p14="http://schemas.microsoft.com/office/powerpoint/2010/main" val="150152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A041E5-4888-4ACD-9E95-96CBFF7E74B1}" type="slidenum">
              <a:rPr kumimoji="1" lang="ja-JP" altLang="en-US" smtClean="0"/>
              <a:t>5</a:t>
            </a:fld>
            <a:endParaRPr kumimoji="1" lang="ja-JP" altLang="en-US" dirty="0"/>
          </a:p>
        </p:txBody>
      </p:sp>
    </p:spTree>
    <p:extLst>
      <p:ext uri="{BB962C8B-B14F-4D97-AF65-F5344CB8AC3E}">
        <p14:creationId xmlns:p14="http://schemas.microsoft.com/office/powerpoint/2010/main" val="35802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A041E5-4888-4ACD-9E95-96CBFF7E74B1}" type="slidenum">
              <a:rPr kumimoji="1" lang="ja-JP" altLang="en-US" smtClean="0"/>
              <a:t>8</a:t>
            </a:fld>
            <a:endParaRPr kumimoji="1" lang="ja-JP" altLang="en-US" dirty="0"/>
          </a:p>
        </p:txBody>
      </p:sp>
    </p:spTree>
    <p:extLst>
      <p:ext uri="{BB962C8B-B14F-4D97-AF65-F5344CB8AC3E}">
        <p14:creationId xmlns:p14="http://schemas.microsoft.com/office/powerpoint/2010/main" val="141292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E99A87C-E6CE-498A-B2E1-0F4F2057461D}" type="datetime1">
              <a:rPr kumimoji="1" lang="ja-JP" altLang="en-US" smtClean="0"/>
              <a:t>2017/3/3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77088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11C943F-BA20-4A39-83F4-3E9C19B23655}" type="datetime1">
              <a:rPr kumimoji="1" lang="ja-JP" altLang="en-US" smtClean="0"/>
              <a:t>2017/3/3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228161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31E022-9BEE-40D9-85CD-C0FCD807F4FE}" type="datetime1">
              <a:rPr kumimoji="1" lang="ja-JP" altLang="en-US" smtClean="0"/>
              <a:t>2017/3/3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10680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B5EDF6C-40F1-4CDF-934B-BDC6FDF9D6FE}" type="datetime1">
              <a:rPr kumimoji="1" lang="ja-JP" altLang="en-US" smtClean="0"/>
              <a:t>2017/3/3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327379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BA7E7A8-FAED-4A57-9887-F0B4D34038B5}" type="datetime1">
              <a:rPr kumimoji="1" lang="ja-JP" altLang="en-US" smtClean="0"/>
              <a:t>2017/3/3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88238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92B4E1D-3411-46B1-A7CA-6E2C261F10FE}" type="datetime1">
              <a:rPr kumimoji="1" lang="ja-JP" altLang="en-US" smtClean="0"/>
              <a:t>2017/3/3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292218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686271E-52FC-496A-B9D7-712E609C545C}" type="datetime1">
              <a:rPr kumimoji="1" lang="ja-JP" altLang="en-US" smtClean="0"/>
              <a:t>2017/3/3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390622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5160E0-65B9-4514-AC38-9965E986480E}" type="datetime1">
              <a:rPr kumimoji="1" lang="ja-JP" altLang="en-US" smtClean="0"/>
              <a:t>2017/3/3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166379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578AB4-0C02-4FFF-9B22-16996DFDCBC6}" type="datetime1">
              <a:rPr kumimoji="1" lang="ja-JP" altLang="en-US" smtClean="0"/>
              <a:t>2017/3/3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83701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FA19D3-4803-4048-9F74-EC75B4921080}" type="datetime1">
              <a:rPr kumimoji="1" lang="ja-JP" altLang="en-US" smtClean="0"/>
              <a:t>2017/3/3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35580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1FFB0A-330F-427A-8495-40B1433CC715}" type="datetime1">
              <a:rPr kumimoji="1" lang="ja-JP" altLang="en-US" smtClean="0"/>
              <a:t>2017/3/3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171580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BA5EE-8361-4B78-B4DA-62C3813B30FE}" type="datetime1">
              <a:rPr kumimoji="1" lang="ja-JP" altLang="en-US" smtClean="0"/>
              <a:t>2017/3/3</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B7CE5-07A5-4B1C-B277-92A1BF91588B}" type="slidenum">
              <a:rPr kumimoji="1" lang="ja-JP" altLang="en-US" smtClean="0"/>
              <a:t>‹#›</a:t>
            </a:fld>
            <a:endParaRPr kumimoji="1" lang="ja-JP" altLang="en-US" dirty="0"/>
          </a:p>
        </p:txBody>
      </p:sp>
    </p:spTree>
    <p:extLst>
      <p:ext uri="{BB962C8B-B14F-4D97-AF65-F5344CB8AC3E}">
        <p14:creationId xmlns:p14="http://schemas.microsoft.com/office/powerpoint/2010/main" val="406641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9512" y="980728"/>
            <a:ext cx="8568952" cy="4922007"/>
          </a:xfrm>
        </p:spPr>
        <p:txBody>
          <a:bodyPr>
            <a:normAutofit fontScale="25000" lnSpcReduction="20000"/>
          </a:bodyPr>
          <a:lstStyle/>
          <a:p>
            <a:pPr marL="0" indent="0" algn="ctr">
              <a:buNone/>
            </a:pPr>
            <a:r>
              <a:rPr lang="en-US" altLang="ja-JP" sz="14400" dirty="0">
                <a:latin typeface="Arial" panose="020B0604020202020204" pitchFamily="34" charset="0"/>
                <a:cs typeface="Arial" panose="020B0604020202020204" pitchFamily="34" charset="0"/>
              </a:rPr>
              <a:t>Instructions for Entering Your Information in the Enrollment and Tuition Fee Exemption Application System (“Exemption Application System</a:t>
            </a:r>
            <a:r>
              <a:rPr lang="en-US" altLang="ja-JP" sz="14400" dirty="0" smtClean="0">
                <a:latin typeface="Arial" panose="020B0604020202020204" pitchFamily="34" charset="0"/>
                <a:cs typeface="Arial" panose="020B0604020202020204" pitchFamily="34" charset="0"/>
              </a:rPr>
              <a:t>”)</a:t>
            </a:r>
            <a:endParaRPr lang="ja-JP" altLang="ja-JP" sz="14400" dirty="0">
              <a:latin typeface="Arial" panose="020B0604020202020204" pitchFamily="34" charset="0"/>
              <a:cs typeface="Arial" panose="020B0604020202020204" pitchFamily="34" charset="0"/>
            </a:endParaRPr>
          </a:p>
          <a:p>
            <a:pPr marL="0" lvl="0" indent="0">
              <a:buNone/>
            </a:pPr>
            <a:endParaRPr lang="en-US" altLang="ja-JP" sz="14400" dirty="0" smtClean="0">
              <a:latin typeface="Arial" panose="020B0604020202020204" pitchFamily="34" charset="0"/>
              <a:cs typeface="Arial" panose="020B0604020202020204" pitchFamily="34" charset="0"/>
            </a:endParaRPr>
          </a:p>
          <a:p>
            <a:pPr lvl="0"/>
            <a:r>
              <a:rPr lang="en-US" altLang="ja-JP" sz="7200" dirty="0" smtClean="0">
                <a:latin typeface="Arial" panose="020B0604020202020204" pitchFamily="34" charset="0"/>
                <a:cs typeface="Arial" panose="020B0604020202020204" pitchFamily="34" charset="0"/>
              </a:rPr>
              <a:t>For </a:t>
            </a:r>
            <a:r>
              <a:rPr lang="en-US" altLang="ja-JP" sz="7200" dirty="0">
                <a:latin typeface="Arial" panose="020B0604020202020204" pitchFamily="34" charset="0"/>
                <a:cs typeface="Arial" panose="020B0604020202020204" pitchFamily="34" charset="0"/>
              </a:rPr>
              <a:t>matters not specified in these instructions, follow the instructions shown on the screen regarding selecting applicable options and entering required information</a:t>
            </a:r>
            <a:r>
              <a:rPr lang="en-US" altLang="ja-JP" sz="7200" dirty="0" smtClean="0">
                <a:latin typeface="Arial" panose="020B0604020202020204" pitchFamily="34" charset="0"/>
                <a:cs typeface="Arial" panose="020B0604020202020204" pitchFamily="34" charset="0"/>
              </a:rPr>
              <a:t>.</a:t>
            </a:r>
            <a:endParaRPr lang="en-US" altLang="ja-JP" sz="7200" dirty="0">
              <a:latin typeface="Arial" panose="020B0604020202020204" pitchFamily="34" charset="0"/>
              <a:cs typeface="Arial" panose="020B0604020202020204" pitchFamily="34" charset="0"/>
            </a:endParaRPr>
          </a:p>
          <a:p>
            <a:pPr marL="355600" lvl="0" indent="0">
              <a:buNone/>
            </a:pPr>
            <a:r>
              <a:rPr lang="en-US" altLang="ja-JP" sz="7200" dirty="0" smtClean="0">
                <a:latin typeface="Arial" panose="020B0604020202020204" pitchFamily="34" charset="0"/>
                <a:cs typeface="Arial" panose="020B0604020202020204" pitchFamily="34" charset="0"/>
              </a:rPr>
              <a:t>(</a:t>
            </a:r>
            <a:r>
              <a:rPr lang="en-US" altLang="ja-JP" sz="7200" dirty="0">
                <a:latin typeface="Arial" panose="020B0604020202020204" pitchFamily="34" charset="0"/>
                <a:cs typeface="Arial" panose="020B0604020202020204" pitchFamily="34" charset="0"/>
              </a:rPr>
              <a:t>The questions and instructions shown may vary depending on the kind of application you choose</a:t>
            </a:r>
            <a:r>
              <a:rPr lang="en-US" altLang="ja-JP" sz="7200" dirty="0" smtClean="0">
                <a:latin typeface="Arial" panose="020B0604020202020204" pitchFamily="34" charset="0"/>
                <a:cs typeface="Arial" panose="020B0604020202020204" pitchFamily="34" charset="0"/>
              </a:rPr>
              <a:t>.)</a:t>
            </a:r>
          </a:p>
          <a:p>
            <a:pPr marL="355600" lvl="0" indent="0">
              <a:buNone/>
            </a:pPr>
            <a:endParaRPr lang="ja-JP" altLang="ja-JP" sz="7200" dirty="0">
              <a:latin typeface="Arial" panose="020B0604020202020204" pitchFamily="34" charset="0"/>
              <a:cs typeface="Arial" panose="020B0604020202020204" pitchFamily="34" charset="0"/>
            </a:endParaRPr>
          </a:p>
          <a:p>
            <a:pPr lvl="0"/>
            <a:r>
              <a:rPr lang="en-US" altLang="ja-JP" sz="7200" dirty="0">
                <a:latin typeface="Arial" panose="020B0604020202020204" pitchFamily="34" charset="0"/>
                <a:cs typeface="Arial" panose="020B0604020202020204" pitchFamily="34" charset="0"/>
              </a:rPr>
              <a:t>It may take longer to complete the registration process than expected, as you may have to ask your family for information necessary for registration or for other reasons. You should therefore start the registration process as early as possible.</a:t>
            </a:r>
            <a:endParaRPr lang="ja-JP" altLang="ja-JP" sz="7200" dirty="0">
              <a:latin typeface="Arial" panose="020B0604020202020204" pitchFamily="34" charset="0"/>
              <a:cs typeface="Arial" panose="020B0604020202020204" pitchFamily="34" charset="0"/>
            </a:endParaRPr>
          </a:p>
          <a:p>
            <a:pPr marL="0" indent="0">
              <a:buNone/>
            </a:pPr>
            <a:r>
              <a:rPr lang="ja-JP" altLang="en-US" sz="5500" dirty="0" smtClean="0"/>
              <a:t>　  </a:t>
            </a:r>
            <a:endParaRPr lang="en-US" altLang="ja-JP" sz="5500" dirty="0"/>
          </a:p>
          <a:p>
            <a:pPr marL="0" indent="0">
              <a:buNone/>
            </a:pPr>
            <a:endParaRPr lang="en-US" altLang="ja-JP" sz="2000" dirty="0" smtClean="0"/>
          </a:p>
          <a:p>
            <a:pPr marL="0" indent="0">
              <a:buNone/>
            </a:pPr>
            <a:r>
              <a:rPr kumimoji="1" lang="ja-JP" altLang="en-US" dirty="0"/>
              <a:t>　</a:t>
            </a:r>
          </a:p>
        </p:txBody>
      </p:sp>
      <p:sp>
        <p:nvSpPr>
          <p:cNvPr id="3" name="正方形/長方形 2"/>
          <p:cNvSpPr/>
          <p:nvPr/>
        </p:nvSpPr>
        <p:spPr>
          <a:xfrm>
            <a:off x="251520" y="908720"/>
            <a:ext cx="8496944"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1</a:t>
            </a:fld>
            <a:endParaRPr kumimoji="1" lang="ja-JP" altLang="en-US" dirty="0"/>
          </a:p>
        </p:txBody>
      </p:sp>
    </p:spTree>
    <p:extLst>
      <p:ext uri="{BB962C8B-B14F-4D97-AF65-F5344CB8AC3E}">
        <p14:creationId xmlns:p14="http://schemas.microsoft.com/office/powerpoint/2010/main" val="1984516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601"/>
          <a:stretch/>
        </p:blipFill>
        <p:spPr bwMode="auto">
          <a:xfrm>
            <a:off x="532681" y="3669799"/>
            <a:ext cx="5137625" cy="309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07504" y="404664"/>
            <a:ext cx="8928992" cy="792088"/>
          </a:xfrm>
        </p:spPr>
        <p:txBody>
          <a:bodyPr>
            <a:normAutofit fontScale="90000"/>
          </a:bodyPr>
          <a:lstStyle/>
          <a:p>
            <a:pPr algn="l"/>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
            </a:r>
            <a:br>
              <a:rPr lang="en-US" altLang="ja-JP" sz="1800" b="1" dirty="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Reason </a:t>
            </a:r>
            <a:r>
              <a:rPr lang="en-US" altLang="ja-JP" sz="1800" b="1" dirty="0">
                <a:latin typeface="Arial" panose="020B0604020202020204" pitchFamily="34" charset="0"/>
                <a:cs typeface="Arial" panose="020B0604020202020204" pitchFamily="34" charset="0"/>
              </a:rPr>
              <a:t>for application and source of living expenses/Contact information of the applicant/Contact information of the applicant’s family </a:t>
            </a:r>
            <a:r>
              <a:rPr lang="en-US" altLang="ja-JP" sz="1800" b="1" dirty="0" smtClean="0">
                <a:latin typeface="Arial" panose="020B0604020202020204" pitchFamily="34" charset="0"/>
                <a:cs typeface="Arial" panose="020B0604020202020204" pitchFamily="34" charset="0"/>
              </a:rPr>
              <a:t>member(s) </a:t>
            </a:r>
            <a:r>
              <a:rPr lang="en-US" altLang="ja-JP" sz="1800" b="1" dirty="0">
                <a:latin typeface="Arial" panose="020B0604020202020204" pitchFamily="34" charset="0"/>
                <a:cs typeface="Arial" panose="020B0604020202020204" pitchFamily="34" charset="0"/>
              </a:rPr>
              <a:t>(Continued from previous page</a:t>
            </a:r>
            <a:r>
              <a:rPr lang="en-US" altLang="ja-JP" sz="1800" b="1" dirty="0" smtClean="0">
                <a:latin typeface="Arial" panose="020B0604020202020204" pitchFamily="34" charset="0"/>
                <a:cs typeface="Arial" panose="020B0604020202020204" pitchFamily="34" charset="0"/>
              </a:rPr>
              <a:t>)</a:t>
            </a:r>
            <a:br>
              <a:rPr lang="en-US" altLang="ja-JP" sz="1800" b="1" dirty="0" smtClean="0">
                <a:latin typeface="Arial" panose="020B0604020202020204" pitchFamily="34" charset="0"/>
                <a:cs typeface="Arial" panose="020B0604020202020204" pitchFamily="34" charset="0"/>
              </a:rPr>
            </a:br>
            <a:r>
              <a:rPr kumimoji="0" lang="en-US" altLang="ja-JP" sz="18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800" b="1" kern="0" dirty="0" smtClean="0">
                <a:solidFill>
                  <a:srgbClr val="000000"/>
                </a:solidFill>
                <a:latin typeface="Arial" panose="020B0604020202020204" pitchFamily="34" charset="0"/>
                <a:cs typeface="Arial" panose="020B0604020202020204" pitchFamily="34" charset="0"/>
                <a:sym typeface="Calibri" pitchFamily="34" charset="0"/>
              </a:rPr>
            </a:br>
            <a:endParaRPr kumimoji="1" lang="ja-JP" altLang="en-US" sz="1300" b="1" dirty="0">
              <a:latin typeface="Arial" panose="020B0604020202020204" pitchFamily="34" charset="0"/>
              <a:cs typeface="Arial" panose="020B0604020202020204" pitchFamily="34" charset="0"/>
            </a:endParaRPr>
          </a:p>
        </p:txBody>
      </p:sp>
      <p:sp>
        <p:nvSpPr>
          <p:cNvPr id="4" name="テキスト ボックス 3"/>
          <p:cNvSpPr txBox="1"/>
          <p:nvPr/>
        </p:nvSpPr>
        <p:spPr>
          <a:xfrm>
            <a:off x="5975648" y="2996952"/>
            <a:ext cx="3168352" cy="1600438"/>
          </a:xfrm>
          <a:prstGeom prst="rect">
            <a:avLst/>
          </a:prstGeom>
          <a:noFill/>
        </p:spPr>
        <p:txBody>
          <a:bodyPr wrap="square" rtlCol="0">
            <a:spAutoFit/>
          </a:bodyPr>
          <a:lstStyle/>
          <a:p>
            <a:r>
              <a:rPr lang="en-US" altLang="ja-JP" sz="1400" b="1" dirty="0">
                <a:latin typeface="Arial" panose="020B0604020202020204" pitchFamily="34" charset="0"/>
                <a:cs typeface="Arial" panose="020B0604020202020204" pitchFamily="34" charset="0"/>
              </a:rPr>
              <a:t>After entering “Reason for application and source of living expenses/Contact information of the applicant/Contact information of the applicant’s family </a:t>
            </a:r>
            <a:r>
              <a:rPr lang="en-US" altLang="ja-JP" sz="1400" b="1" dirty="0" smtClean="0">
                <a:latin typeface="Arial" panose="020B0604020202020204" pitchFamily="34" charset="0"/>
                <a:cs typeface="Arial" panose="020B0604020202020204" pitchFamily="34" charset="0"/>
              </a:rPr>
              <a:t>member(s),” </a:t>
            </a:r>
            <a:r>
              <a:rPr lang="en-US" altLang="ja-JP" sz="1400" b="1" dirty="0">
                <a:latin typeface="Arial" panose="020B0604020202020204" pitchFamily="34" charset="0"/>
                <a:cs typeface="Arial" panose="020B0604020202020204" pitchFamily="34" charset="0"/>
              </a:rPr>
              <a:t>click </a:t>
            </a:r>
            <a:r>
              <a:rPr lang="en-US" altLang="ja-JP" sz="1400" b="1" dirty="0" smtClean="0">
                <a:latin typeface="Arial" panose="020B0604020202020204" pitchFamily="34" charset="0"/>
                <a:cs typeface="Arial" panose="020B0604020202020204" pitchFamily="34" charset="0"/>
              </a:rPr>
              <a:t>the “Next” </a:t>
            </a:r>
            <a:r>
              <a:rPr lang="en-US" altLang="ja-JP" sz="1400" b="1" dirty="0">
                <a:latin typeface="Arial" panose="020B0604020202020204" pitchFamily="34" charset="0"/>
                <a:cs typeface="Arial" panose="020B0604020202020204" pitchFamily="34" charset="0"/>
              </a:rPr>
              <a:t>button.</a:t>
            </a:r>
            <a:endParaRPr lang="ja-JP" altLang="ja-JP" sz="1400" b="1" dirty="0">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10</a:t>
            </a:fld>
            <a:endParaRPr kumimoji="1" lang="ja-JP" altLang="en-US" dirty="0"/>
          </a:p>
        </p:txBody>
      </p:sp>
      <p:sp>
        <p:nvSpPr>
          <p:cNvPr id="3" name="テキスト ボックス 2"/>
          <p:cNvSpPr txBox="1"/>
          <p:nvPr/>
        </p:nvSpPr>
        <p:spPr>
          <a:xfrm>
            <a:off x="107504" y="1273403"/>
            <a:ext cx="8064896" cy="1723549"/>
          </a:xfrm>
          <a:prstGeom prst="rect">
            <a:avLst/>
          </a:prstGeom>
          <a:noFill/>
          <a:ln>
            <a:noFill/>
          </a:ln>
        </p:spPr>
        <p:txBody>
          <a:bodyPr wrap="square" rtlCol="0">
            <a:spAutoFit/>
          </a:bodyPr>
          <a:lstStyle/>
          <a:p>
            <a:r>
              <a:rPr lang="en-US" altLang="ja-JP" sz="1400" b="1" dirty="0">
                <a:latin typeface="Arial" panose="020B0604020202020204" pitchFamily="34" charset="0"/>
                <a:cs typeface="Arial" panose="020B0604020202020204" pitchFamily="34" charset="0"/>
              </a:rPr>
              <a:t>Contact information of the applicant’s family member(s)</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If you are a self-supporting student and have no family members who can be contacted by the university due to unavoidable circumstances, then enter the contact information of your department (e.g. extension number) instead</a:t>
            </a:r>
            <a:r>
              <a:rPr lang="en-US" altLang="ja-JP" sz="1200" dirty="0" smtClean="0">
                <a:latin typeface="Arial" panose="020B0604020202020204" pitchFamily="34" charset="0"/>
                <a:cs typeface="Arial" panose="020B0604020202020204" pitchFamily="34" charset="0"/>
              </a:rPr>
              <a:t>.</a:t>
            </a:r>
          </a:p>
          <a:p>
            <a:r>
              <a:rPr lang="ja-JP" altLang="ja-JP" sz="1400" dirty="0" smtClean="0">
                <a:latin typeface="Arial" panose="020B0604020202020204" pitchFamily="34" charset="0"/>
                <a:cs typeface="Arial" panose="020B0604020202020204" pitchFamily="34" charset="0"/>
              </a:rPr>
              <a:t/>
            </a:r>
            <a:br>
              <a:rPr lang="ja-JP" altLang="ja-JP" sz="1400" dirty="0" smtClean="0">
                <a:latin typeface="Arial" panose="020B0604020202020204" pitchFamily="34" charset="0"/>
                <a:cs typeface="Arial" panose="020B0604020202020204" pitchFamily="34" charset="0"/>
              </a:rPr>
            </a:br>
            <a:r>
              <a:rPr lang="ja-JP" altLang="ja-JP" b="1" u="sng" dirty="0" smtClean="0">
                <a:latin typeface="Arial" panose="020B0604020202020204" pitchFamily="34" charset="0"/>
                <a:cs typeface="Arial" panose="020B0604020202020204" pitchFamily="34" charset="0"/>
              </a:rPr>
              <a:t/>
            </a:r>
            <a:br>
              <a:rPr lang="ja-JP" altLang="ja-JP" b="1" u="sng" dirty="0" smtClean="0">
                <a:latin typeface="Arial" panose="020B0604020202020204" pitchFamily="34" charset="0"/>
                <a:cs typeface="Arial" panose="020B0604020202020204" pitchFamily="34" charset="0"/>
              </a:rPr>
            </a:br>
            <a:r>
              <a:rPr kumimoji="0" lang="en-US" altLang="ja-JP" b="1" u="sng"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b="1" u="sng" kern="0" dirty="0" smtClean="0">
                <a:solidFill>
                  <a:srgbClr val="000000"/>
                </a:solidFill>
                <a:latin typeface="Arial" panose="020B0604020202020204" pitchFamily="34" charset="0"/>
                <a:cs typeface="Arial" panose="020B0604020202020204" pitchFamily="34" charset="0"/>
                <a:sym typeface="Calibri" pitchFamily="34" charset="0"/>
              </a:rPr>
            </a:br>
            <a:endParaRPr kumimoji="1" lang="ja-JP" altLang="en-US" dirty="0"/>
          </a:p>
        </p:txBody>
      </p:sp>
      <p:sp>
        <p:nvSpPr>
          <p:cNvPr id="10" name="正方形/長方形 9"/>
          <p:cNvSpPr/>
          <p:nvPr/>
        </p:nvSpPr>
        <p:spPr>
          <a:xfrm>
            <a:off x="971600" y="6550183"/>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364" b="36318"/>
          <a:stretch/>
        </p:blipFill>
        <p:spPr bwMode="auto">
          <a:xfrm>
            <a:off x="503709" y="2199060"/>
            <a:ext cx="5166597" cy="144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8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t="14847"/>
          <a:stretch/>
        </p:blipFill>
        <p:spPr>
          <a:xfrm>
            <a:off x="247292" y="1559749"/>
            <a:ext cx="8689690" cy="4008065"/>
          </a:xfrm>
          <a:prstGeom prst="rect">
            <a:avLst/>
          </a:prstGeom>
        </p:spPr>
      </p:pic>
      <p:sp>
        <p:nvSpPr>
          <p:cNvPr id="2" name="タイトル 1"/>
          <p:cNvSpPr>
            <a:spLocks noGrp="1"/>
          </p:cNvSpPr>
          <p:nvPr>
            <p:ph type="title"/>
          </p:nvPr>
        </p:nvSpPr>
        <p:spPr>
          <a:xfrm>
            <a:off x="251520" y="82573"/>
            <a:ext cx="8229600" cy="1656184"/>
          </a:xfrm>
        </p:spPr>
        <p:txBody>
          <a:bodyPr>
            <a:normAutofit/>
          </a:bodyPr>
          <a:lstStyle/>
          <a:p>
            <a:pPr algn="l"/>
            <a:r>
              <a:rPr lang="en-US" altLang="ja-JP" sz="1800" b="1" dirty="0">
                <a:latin typeface="Arial" panose="020B0604020202020204" pitchFamily="34" charset="0"/>
                <a:cs typeface="Arial" panose="020B0604020202020204" pitchFamily="34" charset="0"/>
              </a:rPr>
              <a:t>6. </a:t>
            </a:r>
            <a:r>
              <a:rPr lang="en-US" altLang="ja-JP" sz="1800" b="1" dirty="0" smtClean="0">
                <a:latin typeface="Arial" panose="020B0604020202020204" pitchFamily="34" charset="0"/>
                <a:cs typeface="Arial" panose="020B0604020202020204" pitchFamily="34" charset="0"/>
              </a:rPr>
              <a:t>Checklist for required documents</a:t>
            </a:r>
            <a:r>
              <a:rPr kumimoji="0" lang="ja-JP" altLang="en-US" sz="1800" b="1" kern="0" dirty="0">
                <a:solidFill>
                  <a:srgbClr val="000000"/>
                </a:solidFill>
                <a:latin typeface="Arial" panose="020B0604020202020204" pitchFamily="34" charset="0"/>
                <a:cs typeface="Arial" panose="020B0604020202020204" pitchFamily="34" charset="0"/>
                <a:sym typeface="Calibri" pitchFamily="34" charset="0"/>
              </a:rPr>
              <a:t/>
            </a:r>
            <a:br>
              <a:rPr kumimoji="0" lang="ja-JP" altLang="en-US" sz="1800" b="1" kern="0" dirty="0">
                <a:solidFill>
                  <a:srgbClr val="000000"/>
                </a:solidFill>
                <a:latin typeface="Arial" panose="020B0604020202020204" pitchFamily="34" charset="0"/>
                <a:cs typeface="Arial" panose="020B0604020202020204" pitchFamily="34" charset="0"/>
                <a:sym typeface="Calibri" pitchFamily="34" charset="0"/>
              </a:rPr>
            </a:br>
            <a:r>
              <a:rPr lang="en-US" altLang="ja-JP" sz="1600" dirty="0">
                <a:latin typeface="Arial" panose="020B0604020202020204" pitchFamily="34" charset="0"/>
                <a:cs typeface="Arial" panose="020B0604020202020204" pitchFamily="34" charset="0"/>
              </a:rPr>
              <a:t>Specify the situation of each of your household members by selecting </a:t>
            </a:r>
            <a:r>
              <a:rPr lang="en-US" altLang="ja-JP" sz="1600" dirty="0" smtClean="0">
                <a:latin typeface="Arial" panose="020B0604020202020204" pitchFamily="34" charset="0"/>
                <a:cs typeface="Arial" panose="020B0604020202020204" pitchFamily="34" charset="0"/>
              </a:rPr>
              <a:t>“yes” </a:t>
            </a:r>
            <a:r>
              <a:rPr lang="en-US" altLang="ja-JP" sz="1600" dirty="0">
                <a:latin typeface="Arial" panose="020B0604020202020204" pitchFamily="34" charset="0"/>
                <a:cs typeface="Arial" panose="020B0604020202020204" pitchFamily="34" charset="0"/>
              </a:rPr>
              <a:t>or </a:t>
            </a:r>
            <a:r>
              <a:rPr lang="en-US" altLang="ja-JP" sz="1600" dirty="0" smtClean="0">
                <a:latin typeface="Arial" panose="020B0604020202020204" pitchFamily="34" charset="0"/>
                <a:cs typeface="Arial" panose="020B0604020202020204" pitchFamily="34" charset="0"/>
              </a:rPr>
              <a:t>“no” to confirm your required documents.</a:t>
            </a:r>
            <a:endParaRPr lang="ja-JP" altLang="ja-JP" sz="1400" b="1" dirty="0">
              <a:solidFill>
                <a:srgbClr val="FF0000"/>
              </a:solidFill>
              <a:latin typeface="Arial" panose="020B0604020202020204" pitchFamily="34" charset="0"/>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11</a:t>
            </a:fld>
            <a:endParaRPr kumimoji="1" lang="ja-JP" altLang="en-US" dirty="0"/>
          </a:p>
        </p:txBody>
      </p:sp>
      <p:sp>
        <p:nvSpPr>
          <p:cNvPr id="3" name="テキスト ボックス 2"/>
          <p:cNvSpPr txBox="1"/>
          <p:nvPr/>
        </p:nvSpPr>
        <p:spPr>
          <a:xfrm>
            <a:off x="323528" y="5760709"/>
            <a:ext cx="7515199"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After specifying the situations of all the household members, click </a:t>
            </a:r>
            <a:r>
              <a:rPr lang="en-US" altLang="ja-JP" sz="1400" b="1" dirty="0" smtClean="0">
                <a:latin typeface="Arial" panose="020B0604020202020204" pitchFamily="34" charset="0"/>
                <a:cs typeface="Arial" panose="020B0604020202020204" pitchFamily="34" charset="0"/>
              </a:rPr>
              <a:t>the “Next” </a:t>
            </a:r>
            <a:r>
              <a:rPr lang="en-US" altLang="ja-JP" sz="1400" b="1" dirty="0">
                <a:latin typeface="Arial" panose="020B0604020202020204" pitchFamily="34" charset="0"/>
                <a:cs typeface="Arial" panose="020B0604020202020204" pitchFamily="34" charset="0"/>
              </a:rPr>
              <a:t>button.</a:t>
            </a:r>
            <a:endParaRPr lang="ja-JP" altLang="ja-JP" sz="1400" b="1" dirty="0">
              <a:latin typeface="Arial" panose="020B0604020202020204" pitchFamily="34" charset="0"/>
              <a:cs typeface="Arial" panose="020B0604020202020204" pitchFamily="34" charset="0"/>
            </a:endParaRPr>
          </a:p>
        </p:txBody>
      </p:sp>
      <p:sp>
        <p:nvSpPr>
          <p:cNvPr id="13" name="正方形/長方形 12"/>
          <p:cNvSpPr/>
          <p:nvPr/>
        </p:nvSpPr>
        <p:spPr>
          <a:xfrm>
            <a:off x="855630" y="5281452"/>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11005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t="11377"/>
          <a:stretch/>
        </p:blipFill>
        <p:spPr>
          <a:xfrm>
            <a:off x="241703" y="3554695"/>
            <a:ext cx="6711502" cy="3221807"/>
          </a:xfrm>
          <a:prstGeom prst="rect">
            <a:avLst/>
          </a:prstGeom>
        </p:spPr>
      </p:pic>
      <p:pic>
        <p:nvPicPr>
          <p:cNvPr id="6" name="図 5"/>
          <p:cNvPicPr>
            <a:picLocks noChangeAspect="1"/>
          </p:cNvPicPr>
          <p:nvPr/>
        </p:nvPicPr>
        <p:blipFill rotWithShape="1">
          <a:blip r:embed="rId3"/>
          <a:srcRect t="14163" b="66462"/>
          <a:stretch/>
        </p:blipFill>
        <p:spPr>
          <a:xfrm>
            <a:off x="241703" y="2851936"/>
            <a:ext cx="6711502" cy="704367"/>
          </a:xfrm>
          <a:prstGeom prst="rect">
            <a:avLst/>
          </a:prstGeom>
        </p:spPr>
      </p:pic>
      <p:sp>
        <p:nvSpPr>
          <p:cNvPr id="2" name="タイトル 1"/>
          <p:cNvSpPr>
            <a:spLocks noGrp="1"/>
          </p:cNvSpPr>
          <p:nvPr>
            <p:ph type="title"/>
          </p:nvPr>
        </p:nvSpPr>
        <p:spPr>
          <a:xfrm>
            <a:off x="207033" y="84328"/>
            <a:ext cx="8229600" cy="1057371"/>
          </a:xfrm>
        </p:spPr>
        <p:txBody>
          <a:bodyPr>
            <a:normAutofit fontScale="90000"/>
          </a:bodyPr>
          <a:lstStyle/>
          <a:p>
            <a:pPr algn="l"/>
            <a:r>
              <a:rPr lang="en-US" altLang="ja-JP" sz="1600" b="1" dirty="0">
                <a:latin typeface="Arial" panose="020B0604020202020204" pitchFamily="34" charset="0"/>
                <a:cs typeface="Arial" panose="020B0604020202020204" pitchFamily="34" charset="0"/>
              </a:rPr>
              <a:t>7. Financial </a:t>
            </a:r>
            <a:r>
              <a:rPr lang="en-US" altLang="ja-JP" sz="1600" b="1" dirty="0" smtClean="0">
                <a:latin typeface="Arial" panose="020B0604020202020204" pitchFamily="34" charset="0"/>
                <a:cs typeface="Arial" panose="020B0604020202020204" pitchFamily="34" charset="0"/>
              </a:rPr>
              <a:t>aid</a:t>
            </a:r>
            <a:r>
              <a:rPr kumimoji="1" lang="en-US" altLang="ja-JP" sz="1600" b="1" dirty="0" smtClean="0">
                <a:latin typeface="Arial" panose="020B0604020202020204" pitchFamily="34" charset="0"/>
                <a:cs typeface="Arial" panose="020B0604020202020204" pitchFamily="34" charset="0"/>
              </a:rPr>
              <a:t/>
            </a:r>
            <a:br>
              <a:rPr kumimoji="1" lang="en-US" altLang="ja-JP" sz="1600" b="1" dirty="0" smtClean="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If you receive any financial aid, report the type of such financial aid by selecting applicable items and entering required information.</a:t>
            </a:r>
            <a:r>
              <a:rPr lang="ja-JP" altLang="ja-JP" sz="1200" dirty="0">
                <a:latin typeface="Arial" panose="020B0604020202020204" pitchFamily="34" charset="0"/>
                <a:cs typeface="Arial" panose="020B0604020202020204" pitchFamily="34" charset="0"/>
              </a:rPr>
              <a:t/>
            </a:r>
            <a:br>
              <a:rPr lang="ja-JP" altLang="ja-JP" sz="1200" dirty="0">
                <a:latin typeface="Arial" panose="020B0604020202020204" pitchFamily="34" charset="0"/>
                <a:cs typeface="Arial" panose="020B0604020202020204" pitchFamily="34" charset="0"/>
              </a:rPr>
            </a:br>
            <a:r>
              <a:rPr lang="en-US" altLang="ja-JP" sz="1200" b="1" dirty="0">
                <a:latin typeface="Arial" panose="020B0604020202020204" pitchFamily="34" charset="0"/>
                <a:cs typeface="Arial" panose="020B0604020202020204" pitchFamily="34" charset="0"/>
              </a:rPr>
              <a:t>(You should report all financial aid including that for which certifying documents need not be submitted</a:t>
            </a:r>
            <a:r>
              <a:rPr lang="en-US" altLang="ja-JP" sz="1200" b="1" dirty="0" smtClean="0">
                <a:latin typeface="Arial" panose="020B0604020202020204" pitchFamily="34" charset="0"/>
                <a:cs typeface="Arial" panose="020B0604020202020204" pitchFamily="34" charset="0"/>
              </a:rPr>
              <a:t>.)</a:t>
            </a:r>
            <a:br>
              <a:rPr lang="en-US" altLang="ja-JP" sz="1200" b="1" dirty="0" smtClean="0">
                <a:latin typeface="Arial" panose="020B0604020202020204" pitchFamily="34" charset="0"/>
                <a:cs typeface="Arial" panose="020B0604020202020204" pitchFamily="34" charset="0"/>
              </a:rPr>
            </a:br>
            <a:r>
              <a:rPr lang="ja-JP" altLang="ja-JP" sz="1200" b="1" dirty="0">
                <a:latin typeface="Arial" panose="020B0604020202020204" pitchFamily="34" charset="0"/>
                <a:cs typeface="Arial" panose="020B0604020202020204" pitchFamily="34" charset="0"/>
              </a:rPr>
              <a:t/>
            </a:r>
            <a:br>
              <a:rPr lang="ja-JP" altLang="ja-JP" sz="1200" b="1" dirty="0">
                <a:latin typeface="Arial" panose="020B0604020202020204" pitchFamily="34" charset="0"/>
                <a:cs typeface="Arial" panose="020B0604020202020204" pitchFamily="34" charset="0"/>
              </a:rPr>
            </a:br>
            <a:r>
              <a:rPr lang="en-US" altLang="ja-JP" sz="1200" b="1" u="sng" dirty="0">
                <a:latin typeface="Arial" panose="020B0604020202020204" pitchFamily="34" charset="0"/>
                <a:cs typeface="Arial" panose="020B0604020202020204" pitchFamily="34" charset="0"/>
              </a:rPr>
              <a:t>*You do not have to report financial aid if you have applied but do not yet know whether it will be granted.</a:t>
            </a:r>
            <a:endParaRPr lang="ja-JP" altLang="ja-JP" sz="1200" b="1" u="sng" dirty="0">
              <a:latin typeface="Arial" panose="020B0604020202020204" pitchFamily="34" charset="0"/>
              <a:cs typeface="Arial" panose="020B0604020202020204" pitchFamily="34" charset="0"/>
            </a:endParaRPr>
          </a:p>
        </p:txBody>
      </p:sp>
      <p:sp>
        <p:nvSpPr>
          <p:cNvPr id="9" name="テキスト ボックス 8"/>
          <p:cNvSpPr txBox="1"/>
          <p:nvPr/>
        </p:nvSpPr>
        <p:spPr>
          <a:xfrm>
            <a:off x="299729" y="1040150"/>
            <a:ext cx="8136904" cy="1800493"/>
          </a:xfrm>
          <a:prstGeom prst="rect">
            <a:avLst/>
          </a:prstGeom>
          <a:noFill/>
        </p:spPr>
        <p:txBody>
          <a:bodyPr wrap="square" rtlCol="0">
            <a:spAutoFit/>
          </a:bodyPr>
          <a:lstStyle/>
          <a:p>
            <a:pPr marL="228600" lvl="0" indent="-228600">
              <a:buAutoNum type="arabicParenBoth"/>
            </a:pPr>
            <a:r>
              <a:rPr lang="en-US" altLang="ja-JP" sz="1100" b="1" dirty="0" smtClean="0">
                <a:latin typeface="Arial" panose="020B0604020202020204" pitchFamily="34" charset="0"/>
                <a:cs typeface="Arial" panose="020B0604020202020204" pitchFamily="34" charset="0"/>
              </a:rPr>
              <a:t>First</a:t>
            </a:r>
            <a:r>
              <a:rPr lang="en-US" altLang="ja-JP" sz="1100" b="1" dirty="0">
                <a:latin typeface="Arial" panose="020B0604020202020204" pitchFamily="34" charset="0"/>
                <a:cs typeface="Arial" panose="020B0604020202020204" pitchFamily="34" charset="0"/>
              </a:rPr>
              <a:t>, specify whether you are a recipient of financial aid or not, and select the financial aid you receive. Then select applicable options and enter required information</a:t>
            </a:r>
            <a:r>
              <a:rPr lang="en-US" altLang="ja-JP" sz="1100" b="1" dirty="0" smtClean="0">
                <a:latin typeface="Arial" panose="020B0604020202020204" pitchFamily="34" charset="0"/>
                <a:cs typeface="Arial" panose="020B0604020202020204" pitchFamily="34" charset="0"/>
              </a:rPr>
              <a:t>.</a:t>
            </a:r>
          </a:p>
          <a:p>
            <a:pPr marL="228600" lvl="0" indent="-228600">
              <a:buAutoNum type="arabicParenBoth"/>
            </a:pPr>
            <a:endParaRPr lang="ja-JP" altLang="ja-JP" sz="1200" b="1" dirty="0">
              <a:latin typeface="Arial" panose="020B0604020202020204" pitchFamily="34" charset="0"/>
              <a:cs typeface="Arial" panose="020B0604020202020204" pitchFamily="34" charset="0"/>
            </a:endParaRPr>
          </a:p>
          <a:p>
            <a:pPr lvl="0"/>
            <a:r>
              <a:rPr lang="en-US" altLang="ja-JP" sz="1100" dirty="0" smtClean="0">
                <a:latin typeface="Arial" panose="020B0604020202020204" pitchFamily="34" charset="0"/>
                <a:cs typeface="Arial" panose="020B0604020202020204" pitchFamily="34" charset="0"/>
              </a:rPr>
              <a:t>(2) </a:t>
            </a:r>
            <a:r>
              <a:rPr lang="en-US" altLang="ja-JP" sz="1100" dirty="0">
                <a:latin typeface="Arial" panose="020B0604020202020204" pitchFamily="34" charset="0"/>
                <a:cs typeface="Arial" panose="020B0604020202020204" pitchFamily="34" charset="0"/>
              </a:rPr>
              <a:t>“Grant-type financial aid” and “loan-type financial aid” refer to financial aid other than the JASSO financial aid (Type I and Type II). Select the applicable financial aid and enter required information without confusing grants and loans.</a:t>
            </a:r>
            <a:r>
              <a:rPr lang="ja-JP" altLang="ja-JP" sz="1100" dirty="0">
                <a:latin typeface="Arial" panose="020B0604020202020204" pitchFamily="34" charset="0"/>
                <a:cs typeface="Arial" panose="020B0604020202020204" pitchFamily="34" charset="0"/>
              </a:rPr>
              <a:t/>
            </a:r>
            <a:br>
              <a:rPr lang="ja-JP" altLang="ja-JP" sz="1100" dirty="0">
                <a:latin typeface="Arial" panose="020B0604020202020204" pitchFamily="34" charset="0"/>
                <a:cs typeface="Arial" panose="020B0604020202020204" pitchFamily="34" charset="0"/>
              </a:rPr>
            </a:br>
            <a:r>
              <a:rPr lang="en-US" altLang="ja-JP" sz="1100" dirty="0">
                <a:solidFill>
                  <a:prstClr val="black"/>
                </a:solidFill>
                <a:latin typeface="Arial" panose="020B0604020202020204" pitchFamily="34" charset="0"/>
                <a:cs typeface="Arial" panose="020B0604020202020204" pitchFamily="34" charset="0"/>
              </a:rPr>
              <a:t/>
            </a:r>
            <a:br>
              <a:rPr lang="en-US" altLang="ja-JP" sz="1100" dirty="0">
                <a:solidFill>
                  <a:prstClr val="black"/>
                </a:solidFill>
                <a:latin typeface="Arial" panose="020B0604020202020204" pitchFamily="34" charset="0"/>
                <a:cs typeface="Arial" panose="020B0604020202020204" pitchFamily="34" charset="0"/>
              </a:rPr>
            </a:br>
            <a:r>
              <a:rPr lang="en-US" altLang="ja-JP" sz="1100" b="1" dirty="0">
                <a:solidFill>
                  <a:srgbClr val="FF0000"/>
                </a:solidFill>
                <a:latin typeface="Arial" panose="020B0604020202020204" pitchFamily="34" charset="0"/>
                <a:cs typeface="Arial" panose="020B0604020202020204" pitchFamily="34" charset="0"/>
              </a:rPr>
              <a:t>If you are a recipient of grant-type financial aid (repayment is not required), </a:t>
            </a:r>
            <a:br>
              <a:rPr lang="en-US" altLang="ja-JP" sz="1100" b="1" dirty="0">
                <a:solidFill>
                  <a:srgbClr val="FF0000"/>
                </a:solidFill>
                <a:latin typeface="Arial" panose="020B0604020202020204" pitchFamily="34" charset="0"/>
                <a:cs typeface="Arial" panose="020B0604020202020204" pitchFamily="34" charset="0"/>
              </a:rPr>
            </a:br>
            <a:r>
              <a:rPr lang="en-US" altLang="ja-JP" sz="1100" b="1" dirty="0">
                <a:solidFill>
                  <a:srgbClr val="FF0000"/>
                </a:solidFill>
                <a:latin typeface="Arial" panose="020B0604020202020204" pitchFamily="34" charset="0"/>
                <a:cs typeface="Arial" panose="020B0604020202020204" pitchFamily="34" charset="0"/>
              </a:rPr>
              <a:t>select </a:t>
            </a:r>
            <a:r>
              <a:rPr lang="en-US" altLang="ja-JP" sz="1100" b="1" dirty="0" smtClean="0">
                <a:solidFill>
                  <a:srgbClr val="FF0000"/>
                </a:solidFill>
                <a:latin typeface="Arial" panose="020B0604020202020204" pitchFamily="34" charset="0"/>
                <a:cs typeface="Arial" panose="020B0604020202020204" pitchFamily="34" charset="0"/>
              </a:rPr>
              <a:t>“Scholarship which do not have to be repaid 1</a:t>
            </a:r>
            <a:r>
              <a:rPr lang="en-US" altLang="ja-JP" sz="1100" b="1" dirty="0">
                <a:solidFill>
                  <a:srgbClr val="FF0000"/>
                </a:solidFill>
                <a:latin typeface="Arial" panose="020B0604020202020204" pitchFamily="34" charset="0"/>
                <a:cs typeface="Arial" panose="020B0604020202020204" pitchFamily="34" charset="0"/>
              </a:rPr>
              <a:t>, 2” </a:t>
            </a:r>
            <a:r>
              <a:rPr lang="en-US" altLang="ja-JP" sz="1100" dirty="0">
                <a:latin typeface="Arial" panose="020B0604020202020204" pitchFamily="34" charset="0"/>
                <a:cs typeface="Arial" panose="020B0604020202020204" pitchFamily="34" charset="0"/>
              </a:rPr>
              <a:t>and fill in the form</a:t>
            </a:r>
            <a:r>
              <a:rPr lang="en-US" altLang="ja-JP" sz="1100" dirty="0" smtClean="0">
                <a:latin typeface="Arial" panose="020B0604020202020204" pitchFamily="34" charset="0"/>
                <a:cs typeface="Arial" panose="020B0604020202020204" pitchFamily="34" charset="0"/>
              </a:rPr>
              <a:t>.</a:t>
            </a:r>
            <a:r>
              <a:rPr lang="ja-JP" altLang="ja-JP" sz="1100" b="1" dirty="0">
                <a:solidFill>
                  <a:srgbClr val="FF0000"/>
                </a:solidFill>
                <a:latin typeface="Arial" panose="020B0604020202020204" pitchFamily="34" charset="0"/>
                <a:cs typeface="Arial" panose="020B0604020202020204" pitchFamily="34" charset="0"/>
              </a:rPr>
              <a:t/>
            </a:r>
            <a:br>
              <a:rPr lang="ja-JP" altLang="ja-JP" sz="1100" b="1" dirty="0">
                <a:solidFill>
                  <a:srgbClr val="FF0000"/>
                </a:solidFill>
                <a:latin typeface="Arial" panose="020B0604020202020204" pitchFamily="34" charset="0"/>
                <a:cs typeface="Arial" panose="020B0604020202020204" pitchFamily="34" charset="0"/>
              </a:rPr>
            </a:br>
            <a:r>
              <a:rPr lang="en-US" altLang="ja-JP" sz="1100" b="1" dirty="0">
                <a:solidFill>
                  <a:srgbClr val="FF0000"/>
                </a:solidFill>
                <a:latin typeface="Arial" panose="020B0604020202020204" pitchFamily="34" charset="0"/>
                <a:cs typeface="Arial" panose="020B0604020202020204" pitchFamily="34" charset="0"/>
              </a:rPr>
              <a:t>If you are a recipient of loan-type financial aid (repayment is required), </a:t>
            </a:r>
            <a:br>
              <a:rPr lang="en-US" altLang="ja-JP" sz="1100" b="1" dirty="0">
                <a:solidFill>
                  <a:srgbClr val="FF0000"/>
                </a:solidFill>
                <a:latin typeface="Arial" panose="020B0604020202020204" pitchFamily="34" charset="0"/>
                <a:cs typeface="Arial" panose="020B0604020202020204" pitchFamily="34" charset="0"/>
              </a:rPr>
            </a:br>
            <a:r>
              <a:rPr lang="en-US" altLang="ja-JP" sz="1100" b="1" dirty="0">
                <a:solidFill>
                  <a:srgbClr val="FF0000"/>
                </a:solidFill>
                <a:latin typeface="Arial" panose="020B0604020202020204" pitchFamily="34" charset="0"/>
                <a:cs typeface="Arial" panose="020B0604020202020204" pitchFamily="34" charset="0"/>
              </a:rPr>
              <a:t>select “Loan-type </a:t>
            </a:r>
            <a:r>
              <a:rPr lang="en-US" altLang="ja-JP" sz="1100" b="1" dirty="0" smtClean="0">
                <a:solidFill>
                  <a:srgbClr val="FF0000"/>
                </a:solidFill>
                <a:latin typeface="Arial" panose="020B0604020202020204" pitchFamily="34" charset="0"/>
                <a:cs typeface="Arial" panose="020B0604020202020204" pitchFamily="34" charset="0"/>
              </a:rPr>
              <a:t>scholarship </a:t>
            </a:r>
            <a:r>
              <a:rPr lang="en-US" altLang="ja-JP" sz="1100" b="1" dirty="0">
                <a:solidFill>
                  <a:srgbClr val="FF0000"/>
                </a:solidFill>
                <a:latin typeface="Arial" panose="020B0604020202020204" pitchFamily="34" charset="0"/>
                <a:cs typeface="Arial" panose="020B0604020202020204" pitchFamily="34" charset="0"/>
              </a:rPr>
              <a:t>1, 2” </a:t>
            </a:r>
            <a:r>
              <a:rPr lang="en-US" altLang="ja-JP" sz="1100" dirty="0">
                <a:latin typeface="Arial" panose="020B0604020202020204" pitchFamily="34" charset="0"/>
                <a:cs typeface="Arial" panose="020B0604020202020204" pitchFamily="34" charset="0"/>
              </a:rPr>
              <a:t>and fill in the form.</a:t>
            </a:r>
            <a:endParaRPr lang="ja-JP" altLang="ja-JP" sz="11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12</a:t>
            </a:fld>
            <a:endParaRPr kumimoji="1" lang="ja-JP" altLang="en-US" dirty="0"/>
          </a:p>
        </p:txBody>
      </p:sp>
      <p:sp>
        <p:nvSpPr>
          <p:cNvPr id="14" name="テキスト ボックス 13"/>
          <p:cNvSpPr txBox="1"/>
          <p:nvPr/>
        </p:nvSpPr>
        <p:spPr>
          <a:xfrm>
            <a:off x="3701878" y="3001702"/>
            <a:ext cx="466794"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(1)</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5644537" y="4562545"/>
            <a:ext cx="466794" cy="369332"/>
          </a:xfrm>
          <a:prstGeom prst="rect">
            <a:avLst/>
          </a:prstGeom>
          <a:noFill/>
        </p:spPr>
        <p:txBody>
          <a:bodyPr wrap="non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(2)</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17" name="正方形/長方形 16"/>
          <p:cNvSpPr/>
          <p:nvPr/>
        </p:nvSpPr>
        <p:spPr>
          <a:xfrm>
            <a:off x="611560" y="6520608"/>
            <a:ext cx="576064" cy="234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5796136" y="5160371"/>
            <a:ext cx="3131839" cy="738664"/>
          </a:xfrm>
          <a:prstGeom prst="rect">
            <a:avLst/>
          </a:prstGeom>
          <a:noFill/>
        </p:spPr>
        <p:txBody>
          <a:bodyPr wrap="square" rtlCol="0">
            <a:spAutoFit/>
          </a:bodyPr>
          <a:lstStyle/>
          <a:p>
            <a:pPr lvl="0"/>
            <a:r>
              <a:rPr lang="en-US" altLang="ja-JP" sz="1400" b="1" dirty="0">
                <a:solidFill>
                  <a:prstClr val="black"/>
                </a:solidFill>
                <a:latin typeface="Arial" panose="020B0604020202020204" pitchFamily="34" charset="0"/>
                <a:cs typeface="Arial" panose="020B0604020202020204" pitchFamily="34" charset="0"/>
              </a:rPr>
              <a:t>After entering information on your financial aid, click the </a:t>
            </a:r>
            <a:r>
              <a:rPr lang="en-US" altLang="ja-JP" sz="1400" b="1" dirty="0" smtClean="0">
                <a:solidFill>
                  <a:prstClr val="black"/>
                </a:solidFill>
                <a:latin typeface="Arial" panose="020B0604020202020204" pitchFamily="34" charset="0"/>
                <a:cs typeface="Arial" panose="020B0604020202020204" pitchFamily="34" charset="0"/>
              </a:rPr>
              <a:t>“Next” </a:t>
            </a:r>
            <a:r>
              <a:rPr lang="en-US" altLang="ja-JP" sz="1400" b="1" dirty="0">
                <a:solidFill>
                  <a:prstClr val="black"/>
                </a:solidFill>
                <a:latin typeface="Arial" panose="020B0604020202020204" pitchFamily="34" charset="0"/>
                <a:cs typeface="Arial" panose="020B0604020202020204" pitchFamily="34" charset="0"/>
              </a:rPr>
              <a:t>button.</a:t>
            </a:r>
            <a:endParaRPr lang="ja-JP" altLang="en-US" sz="1400" b="1" dirty="0">
              <a:solidFill>
                <a:prstClr val="black"/>
              </a:solidFill>
              <a:latin typeface="Arial" panose="020B0604020202020204" pitchFamily="34" charset="0"/>
              <a:cs typeface="Arial" panose="020B0604020202020204"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33" y="3520800"/>
            <a:ext cx="5301071" cy="27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033" y="2840642"/>
            <a:ext cx="3358412" cy="68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277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60"/>
          <a:stretch/>
        </p:blipFill>
        <p:spPr bwMode="auto">
          <a:xfrm>
            <a:off x="227212" y="2104953"/>
            <a:ext cx="5433070" cy="387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79512" y="0"/>
            <a:ext cx="8712968" cy="1196752"/>
          </a:xfrm>
        </p:spPr>
        <p:txBody>
          <a:bodyPr>
            <a:normAutofit fontScale="90000"/>
          </a:bodyPr>
          <a:lstStyle/>
          <a:p>
            <a:pPr algn="l"/>
            <a:r>
              <a:rPr kumimoji="1" lang="en-US" altLang="ja-JP" sz="1400" dirty="0" smtClean="0">
                <a:latin typeface="Arial" panose="020B0604020202020204" pitchFamily="34" charset="0"/>
                <a:cs typeface="Arial" panose="020B0604020202020204" pitchFamily="34" charset="0"/>
              </a:rPr>
              <a:t/>
            </a:r>
            <a:br>
              <a:rPr kumimoji="1" lang="en-US" altLang="ja-JP" sz="1400" dirty="0" smtClean="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8. Password to </a:t>
            </a:r>
            <a:r>
              <a:rPr lang="en-US" altLang="ja-JP" sz="1800" dirty="0" smtClean="0">
                <a:latin typeface="Arial" panose="020B0604020202020204" pitchFamily="34" charset="0"/>
                <a:cs typeface="Arial" panose="020B0604020202020204" pitchFamily="34" charset="0"/>
              </a:rPr>
              <a:t>edit your </a:t>
            </a:r>
            <a:r>
              <a:rPr lang="en-US" altLang="ja-JP" sz="1800" dirty="0">
                <a:latin typeface="Arial" panose="020B0604020202020204" pitchFamily="34" charset="0"/>
                <a:cs typeface="Arial" panose="020B0604020202020204" pitchFamily="34" charset="0"/>
              </a:rPr>
              <a:t>data (issued to in-coming freshmen only)/Saving as draft </a:t>
            </a:r>
            <a:r>
              <a:rPr kumimoji="1" lang="en-US" altLang="ja-JP" sz="1600" dirty="0" smtClean="0">
                <a:latin typeface="Arial" panose="020B0604020202020204" pitchFamily="34" charset="0"/>
                <a:cs typeface="Arial" panose="020B0604020202020204" pitchFamily="34" charset="0"/>
              </a:rPr>
              <a:t/>
            </a:r>
            <a:br>
              <a:rPr kumimoji="1" lang="en-US" altLang="ja-JP" sz="1600" dirty="0" smtClean="0">
                <a:latin typeface="Arial" panose="020B0604020202020204" pitchFamily="34" charset="0"/>
                <a:cs typeface="Arial" panose="020B0604020202020204" pitchFamily="34" charset="0"/>
              </a:rPr>
            </a:br>
            <a:r>
              <a:rPr kumimoji="1" lang="en-US" altLang="ja-JP" sz="1600" dirty="0" smtClean="0">
                <a:latin typeface="Arial" panose="020B0604020202020204" pitchFamily="34" charset="0"/>
                <a:cs typeface="Arial" panose="020B0604020202020204" pitchFamily="34" charset="0"/>
              </a:rPr>
              <a:t/>
            </a:r>
            <a:br>
              <a:rPr kumimoji="1" lang="en-US" altLang="ja-JP" sz="1600" dirty="0" smtClean="0">
                <a:latin typeface="Arial" panose="020B0604020202020204" pitchFamily="34" charset="0"/>
                <a:cs typeface="Arial" panose="020B0604020202020204" pitchFamily="34" charset="0"/>
              </a:rPr>
            </a:br>
            <a:r>
              <a:rPr lang="en-US" altLang="ja-JP" sz="1300" b="1" dirty="0">
                <a:latin typeface="Arial" panose="020B0604020202020204" pitchFamily="34" charset="0"/>
                <a:cs typeface="Arial" panose="020B0604020202020204" pitchFamily="34" charset="0"/>
              </a:rPr>
              <a:t>After you complete the registration process up to the stage of “Financial aid,” the following screen appears.</a:t>
            </a:r>
            <a:r>
              <a:rPr lang="ja-JP" altLang="ja-JP" sz="1300" b="1" dirty="0">
                <a:latin typeface="Arial" panose="020B0604020202020204" pitchFamily="34" charset="0"/>
                <a:cs typeface="Arial" panose="020B0604020202020204" pitchFamily="34" charset="0"/>
              </a:rPr>
              <a:t/>
            </a:r>
            <a:br>
              <a:rPr lang="ja-JP" altLang="ja-JP" sz="1300" b="1" dirty="0">
                <a:latin typeface="Arial" panose="020B0604020202020204" pitchFamily="34" charset="0"/>
                <a:cs typeface="Arial" panose="020B0604020202020204" pitchFamily="34" charset="0"/>
              </a:rPr>
            </a:br>
            <a:endParaRPr lang="ja-JP" altLang="ja-JP" sz="1300" b="1" dirty="0">
              <a:latin typeface="Arial" panose="020B0604020202020204" pitchFamily="34" charset="0"/>
              <a:cs typeface="Arial" panose="020B0604020202020204" pitchFamily="34" charset="0"/>
            </a:endParaRPr>
          </a:p>
        </p:txBody>
      </p:sp>
      <p:sp>
        <p:nvSpPr>
          <p:cNvPr id="4" name="テキスト ボックス 3"/>
          <p:cNvSpPr txBox="1"/>
          <p:nvPr/>
        </p:nvSpPr>
        <p:spPr>
          <a:xfrm>
            <a:off x="6021852" y="2957170"/>
            <a:ext cx="2627784" cy="1200329"/>
          </a:xfrm>
          <a:prstGeom prst="rect">
            <a:avLst/>
          </a:prstGeom>
          <a:solidFill>
            <a:srgbClr val="FFFF00"/>
          </a:solidFill>
          <a:ln>
            <a:solidFill>
              <a:srgbClr val="FF0000"/>
            </a:solidFill>
          </a:ln>
        </p:spPr>
        <p:txBody>
          <a:bodyPr wrap="square" rtlCol="0">
            <a:spAutoFit/>
          </a:bodyPr>
          <a:lstStyle/>
          <a:p>
            <a:pPr lvl="0"/>
            <a:r>
              <a:rPr lang="en-US" altLang="ja-JP" sz="1200" b="1" dirty="0" smtClean="0">
                <a:solidFill>
                  <a:srgbClr val="FF0000"/>
                </a:solidFill>
                <a:latin typeface="Arial" panose="020B0604020202020204" pitchFamily="34" charset="0"/>
                <a:cs typeface="Arial" panose="020B0604020202020204" pitchFamily="34" charset="0"/>
              </a:rPr>
              <a:t>To </a:t>
            </a:r>
            <a:r>
              <a:rPr lang="en-US" altLang="ja-JP" sz="1200" b="1" dirty="0">
                <a:solidFill>
                  <a:srgbClr val="FF0000"/>
                </a:solidFill>
                <a:latin typeface="Arial" panose="020B0604020202020204" pitchFamily="34" charset="0"/>
                <a:cs typeface="Arial" panose="020B0604020202020204" pitchFamily="34" charset="0"/>
              </a:rPr>
              <a:t>in-coming </a:t>
            </a:r>
            <a:r>
              <a:rPr lang="en-US" altLang="ja-JP" sz="1200" b="1" dirty="0" smtClean="0">
                <a:solidFill>
                  <a:srgbClr val="FF0000"/>
                </a:solidFill>
                <a:latin typeface="Arial" panose="020B0604020202020204" pitchFamily="34" charset="0"/>
                <a:cs typeface="Arial" panose="020B0604020202020204" pitchFamily="34" charset="0"/>
              </a:rPr>
              <a:t>freshmen:</a:t>
            </a:r>
            <a:endParaRPr lang="ja-JP" altLang="ja-JP" sz="1200" b="1" dirty="0">
              <a:solidFill>
                <a:srgbClr val="FF0000"/>
              </a:solidFill>
              <a:latin typeface="Arial" panose="020B0604020202020204" pitchFamily="34" charset="0"/>
              <a:cs typeface="Arial" panose="020B0604020202020204" pitchFamily="34" charset="0"/>
            </a:endParaRPr>
          </a:p>
          <a:p>
            <a:r>
              <a:rPr lang="en-US" altLang="ja-JP" sz="1200" b="1" dirty="0">
                <a:solidFill>
                  <a:srgbClr val="FF0000"/>
                </a:solidFill>
                <a:latin typeface="Arial" panose="020B0604020202020204" pitchFamily="34" charset="0"/>
                <a:cs typeface="Arial" panose="020B0604020202020204" pitchFamily="34" charset="0"/>
              </a:rPr>
              <a:t>When the password to </a:t>
            </a:r>
            <a:r>
              <a:rPr lang="en-US" altLang="ja-JP" sz="1200" b="1" dirty="0" smtClean="0">
                <a:solidFill>
                  <a:srgbClr val="FF0000"/>
                </a:solidFill>
                <a:latin typeface="Arial" panose="020B0604020202020204" pitchFamily="34" charset="0"/>
                <a:cs typeface="Arial" panose="020B0604020202020204" pitchFamily="34" charset="0"/>
              </a:rPr>
              <a:t>edit your </a:t>
            </a:r>
            <a:r>
              <a:rPr lang="en-US" altLang="ja-JP" sz="1200" b="1" dirty="0">
                <a:solidFill>
                  <a:srgbClr val="FF0000"/>
                </a:solidFill>
                <a:latin typeface="Arial" panose="020B0604020202020204" pitchFamily="34" charset="0"/>
                <a:cs typeface="Arial" panose="020B0604020202020204" pitchFamily="34" charset="0"/>
              </a:rPr>
              <a:t>data is shown on the screen, copy or write it down so that you will not forget it; the password cannot be reissued.</a:t>
            </a:r>
            <a:endParaRPr lang="ja-JP" altLang="ja-JP" sz="1200" b="1" dirty="0">
              <a:solidFill>
                <a:srgbClr val="FF0000"/>
              </a:solidFill>
              <a:latin typeface="Arial" panose="020B0604020202020204" pitchFamily="34" charset="0"/>
              <a:cs typeface="Arial" panose="020B0604020202020204" pitchFamily="34" charset="0"/>
            </a:endParaRPr>
          </a:p>
        </p:txBody>
      </p:sp>
      <p:sp>
        <p:nvSpPr>
          <p:cNvPr id="13" name="角丸四角形 12"/>
          <p:cNvSpPr/>
          <p:nvPr/>
        </p:nvSpPr>
        <p:spPr>
          <a:xfrm>
            <a:off x="180927" y="2487380"/>
            <a:ext cx="1798785"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244403" y="5766555"/>
            <a:ext cx="101523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996108" y="4891582"/>
            <a:ext cx="2631689" cy="461665"/>
          </a:xfrm>
          <a:prstGeom prst="rect">
            <a:avLst/>
          </a:prstGeom>
        </p:spPr>
        <p:txBody>
          <a:bodyPr wrap="square">
            <a:spAutoFit/>
          </a:bodyPr>
          <a:lstStyle/>
          <a:p>
            <a:pPr lvl="0"/>
            <a:r>
              <a:rPr lang="en-US" altLang="ja-JP" sz="1200" b="1" dirty="0">
                <a:solidFill>
                  <a:srgbClr val="FF0000"/>
                </a:solidFill>
                <a:latin typeface="Arial" panose="020B0604020202020204" pitchFamily="34" charset="0"/>
                <a:cs typeface="Arial" panose="020B0604020202020204" pitchFamily="34" charset="0"/>
              </a:rPr>
              <a:t>Enter information of each of your household members individually.</a:t>
            </a:r>
            <a:endParaRPr lang="ja-JP" altLang="en-US" sz="1200" b="1" dirty="0">
              <a:solidFill>
                <a:srgbClr val="FF000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179512" y="6021288"/>
            <a:ext cx="8712968" cy="738664"/>
          </a:xfrm>
          <a:prstGeom prst="rect">
            <a:avLst/>
          </a:prstGeom>
          <a:noFill/>
        </p:spPr>
        <p:txBody>
          <a:bodyPr wrap="square" rtlCol="0">
            <a:spAutoFit/>
          </a:bodyPr>
          <a:lstStyle/>
          <a:p>
            <a:pPr lvl="0"/>
            <a:r>
              <a:rPr lang="en-US" altLang="ja-JP" sz="1400" b="1" dirty="0">
                <a:latin typeface="Arial" panose="020B0604020202020204" pitchFamily="34" charset="0"/>
                <a:cs typeface="Arial" panose="020B0604020202020204" pitchFamily="34" charset="0"/>
              </a:rPr>
              <a:t>Instructions for entering “Household </a:t>
            </a:r>
            <a:r>
              <a:rPr lang="en-US" altLang="ja-JP" sz="1400" b="1" dirty="0" smtClean="0">
                <a:latin typeface="Arial" panose="020B0604020202020204" pitchFamily="34" charset="0"/>
                <a:cs typeface="Arial" panose="020B0604020202020204" pitchFamily="34" charset="0"/>
              </a:rPr>
              <a:t>information </a:t>
            </a:r>
            <a:r>
              <a:rPr lang="en-US" altLang="ja-JP" sz="1400" b="1" dirty="0">
                <a:latin typeface="Arial" panose="020B0604020202020204" pitchFamily="34" charset="0"/>
                <a:cs typeface="Arial" panose="020B0604020202020204" pitchFamily="34" charset="0"/>
              </a:rPr>
              <a:t>(individual situation),” “Special deduction,” “Self-supporting student’s income statement,” and “Unsponsored international student’s income statement” are given on p</a:t>
            </a:r>
            <a:r>
              <a:rPr lang="en-US" altLang="ja-JP" sz="1400" b="1" dirty="0" smtClean="0">
                <a:latin typeface="Arial" panose="020B0604020202020204" pitchFamily="34" charset="0"/>
                <a:cs typeface="Arial" panose="020B0604020202020204" pitchFamily="34" charset="0"/>
              </a:rPr>
              <a:t>. 15 </a:t>
            </a:r>
            <a:r>
              <a:rPr lang="en-US" altLang="ja-JP" sz="1400" b="1" dirty="0">
                <a:latin typeface="Arial" panose="020B0604020202020204" pitchFamily="34" charset="0"/>
                <a:cs typeface="Arial" panose="020B0604020202020204" pitchFamily="34" charset="0"/>
              </a:rPr>
              <a:t>and after.</a:t>
            </a:r>
            <a:endParaRPr lang="ja-JP" altLang="ja-JP" sz="1400" b="1" dirty="0">
              <a:latin typeface="Arial" panose="020B0604020202020204" pitchFamily="34" charset="0"/>
              <a:cs typeface="Arial" panose="020B0604020202020204" pitchFamily="34" charset="0"/>
            </a:endParaRPr>
          </a:p>
        </p:txBody>
      </p:sp>
      <p:sp>
        <p:nvSpPr>
          <p:cNvPr id="8" name="スライド番号プレースホルダー 7"/>
          <p:cNvSpPr>
            <a:spLocks noGrp="1"/>
          </p:cNvSpPr>
          <p:nvPr>
            <p:ph type="sldNum" sz="quarter" idx="12"/>
          </p:nvPr>
        </p:nvSpPr>
        <p:spPr/>
        <p:txBody>
          <a:bodyPr/>
          <a:lstStyle/>
          <a:p>
            <a:fld id="{C77B7CE5-07A5-4B1C-B277-92A1BF91588B}" type="slidenum">
              <a:rPr kumimoji="1" lang="ja-JP" altLang="en-US" smtClean="0"/>
              <a:t>13</a:t>
            </a:fld>
            <a:endParaRPr kumimoji="1" lang="ja-JP" altLang="en-US" dirty="0"/>
          </a:p>
        </p:txBody>
      </p:sp>
      <p:sp>
        <p:nvSpPr>
          <p:cNvPr id="5" name="テキスト ボックス 4"/>
          <p:cNvSpPr txBox="1"/>
          <p:nvPr/>
        </p:nvSpPr>
        <p:spPr>
          <a:xfrm>
            <a:off x="227212" y="980728"/>
            <a:ext cx="8410947" cy="938719"/>
          </a:xfrm>
          <a:prstGeom prst="rect">
            <a:avLst/>
          </a:prstGeom>
          <a:noFill/>
        </p:spPr>
        <p:txBody>
          <a:bodyPr wrap="square" rtlCol="0">
            <a:spAutoFit/>
          </a:bodyPr>
          <a:lstStyle/>
          <a:p>
            <a:pPr marL="171450" indent="-171450">
              <a:buFont typeface="Arial" panose="020B0604020202020204" pitchFamily="34" charset="0"/>
              <a:buChar char="•"/>
            </a:pPr>
            <a:r>
              <a:rPr lang="en-US" altLang="ja-JP" sz="1100" b="1" dirty="0">
                <a:latin typeface="Arial" panose="020B0604020202020204" pitchFamily="34" charset="0"/>
                <a:cs typeface="Arial" panose="020B0604020202020204" pitchFamily="34" charset="0"/>
              </a:rPr>
              <a:t>If you are an in-coming freshman, a password to </a:t>
            </a:r>
            <a:r>
              <a:rPr lang="en-US" altLang="ja-JP" sz="1100" b="1" dirty="0" smtClean="0">
                <a:latin typeface="Arial" panose="020B0604020202020204" pitchFamily="34" charset="0"/>
                <a:cs typeface="Arial" panose="020B0604020202020204" pitchFamily="34" charset="0"/>
              </a:rPr>
              <a:t>edit your </a:t>
            </a:r>
            <a:r>
              <a:rPr lang="en-US" altLang="ja-JP" sz="1100" b="1" dirty="0">
                <a:latin typeface="Arial" panose="020B0604020202020204" pitchFamily="34" charset="0"/>
                <a:cs typeface="Arial" panose="020B0604020202020204" pitchFamily="34" charset="0"/>
              </a:rPr>
              <a:t>data (consisting of six letters) will be issued to you</a:t>
            </a:r>
            <a:r>
              <a:rPr lang="en-US" altLang="ja-JP" sz="1100" b="1"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altLang="ja-JP" sz="1100" b="1" dirty="0" smtClean="0">
                <a:latin typeface="Arial" panose="020B0604020202020204" pitchFamily="34" charset="0"/>
                <a:cs typeface="Arial" panose="020B0604020202020204" pitchFamily="34" charset="0"/>
              </a:rPr>
              <a:t>If </a:t>
            </a:r>
            <a:r>
              <a:rPr lang="en-US" altLang="ja-JP" sz="1100" b="1" dirty="0">
                <a:latin typeface="Arial" panose="020B0604020202020204" pitchFamily="34" charset="0"/>
                <a:cs typeface="Arial" panose="020B0604020202020204" pitchFamily="34" charset="0"/>
              </a:rPr>
              <a:t>you want to save the forms you have completed so far, click the “Save as draft” button.</a:t>
            </a:r>
            <a:r>
              <a:rPr lang="ja-JP" altLang="ja-JP" sz="1100" b="1" dirty="0">
                <a:latin typeface="Arial" panose="020B0604020202020204" pitchFamily="34" charset="0"/>
                <a:cs typeface="Arial" panose="020B0604020202020204" pitchFamily="34" charset="0"/>
              </a:rPr>
              <a:t/>
            </a:r>
            <a:br>
              <a:rPr lang="ja-JP" altLang="ja-JP" sz="1100" b="1" dirty="0">
                <a:latin typeface="Arial" panose="020B0604020202020204" pitchFamily="34" charset="0"/>
                <a:cs typeface="Arial" panose="020B0604020202020204" pitchFamily="34" charset="0"/>
              </a:rPr>
            </a:br>
            <a:r>
              <a:rPr lang="en-US" altLang="ja-JP" sz="1100" b="1" u="sng" dirty="0">
                <a:solidFill>
                  <a:srgbClr val="FF0000"/>
                </a:solidFill>
                <a:latin typeface="Arial" panose="020B0604020202020204" pitchFamily="34" charset="0"/>
                <a:cs typeface="Arial" panose="020B0604020202020204" pitchFamily="34" charset="0"/>
              </a:rPr>
              <a:t>If you quit the process at this stage without clicking the “Save as draft” button, the information you have entered will be lost, and, if you are an in-coming freshman, the password to </a:t>
            </a:r>
            <a:r>
              <a:rPr lang="en-US" altLang="ja-JP" sz="1100" b="1" u="sng" dirty="0" smtClean="0">
                <a:solidFill>
                  <a:srgbClr val="FF0000"/>
                </a:solidFill>
                <a:latin typeface="Arial" panose="020B0604020202020204" pitchFamily="34" charset="0"/>
                <a:cs typeface="Arial" panose="020B0604020202020204" pitchFamily="34" charset="0"/>
              </a:rPr>
              <a:t>edit your </a:t>
            </a:r>
            <a:r>
              <a:rPr lang="en-US" altLang="ja-JP" sz="1100" b="1" u="sng" dirty="0">
                <a:solidFill>
                  <a:srgbClr val="FF0000"/>
                </a:solidFill>
                <a:latin typeface="Arial" panose="020B0604020202020204" pitchFamily="34" charset="0"/>
                <a:cs typeface="Arial" panose="020B0604020202020204" pitchFamily="34" charset="0"/>
              </a:rPr>
              <a:t>data issued to you will become invalid</a:t>
            </a:r>
            <a:r>
              <a:rPr lang="en-US" altLang="ja-JP" sz="1100" b="1" u="sng" dirty="0" smtClean="0">
                <a:solidFill>
                  <a:srgbClr val="FF000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altLang="ja-JP" sz="1100" b="1" dirty="0" smtClean="0">
                <a:latin typeface="Arial" panose="020B0604020202020204" pitchFamily="34" charset="0"/>
                <a:cs typeface="Arial" panose="020B0604020202020204" pitchFamily="34" charset="0"/>
              </a:rPr>
              <a:t>Refer </a:t>
            </a:r>
            <a:r>
              <a:rPr lang="en-US" altLang="ja-JP" sz="1100" b="1" dirty="0">
                <a:latin typeface="Arial" panose="020B0604020202020204" pitchFamily="34" charset="0"/>
                <a:cs typeface="Arial" panose="020B0604020202020204" pitchFamily="34" charset="0"/>
              </a:rPr>
              <a:t>to the next page for instructions for the second and subsequent login after saving the data as a draft</a:t>
            </a:r>
            <a:r>
              <a:rPr lang="en-US" altLang="ja-JP" sz="1100" b="1" dirty="0" smtClean="0">
                <a:latin typeface="Arial" panose="020B0604020202020204" pitchFamily="34" charset="0"/>
                <a:cs typeface="Arial" panose="020B0604020202020204" pitchFamily="34" charset="0"/>
              </a:rPr>
              <a:t>.</a:t>
            </a:r>
          </a:p>
        </p:txBody>
      </p:sp>
      <p:sp>
        <p:nvSpPr>
          <p:cNvPr id="15" name="正方形/長方形 14"/>
          <p:cNvSpPr/>
          <p:nvPr/>
        </p:nvSpPr>
        <p:spPr>
          <a:xfrm>
            <a:off x="238300" y="4891582"/>
            <a:ext cx="1525388" cy="446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871508" y="2335858"/>
            <a:ext cx="532140" cy="12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69024" y="2545183"/>
            <a:ext cx="266070" cy="6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76361" y="2888229"/>
            <a:ext cx="466843" cy="72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6155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24" b="8946"/>
          <a:stretch/>
        </p:blipFill>
        <p:spPr bwMode="auto">
          <a:xfrm>
            <a:off x="547823" y="2062312"/>
            <a:ext cx="7429505" cy="337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51520" y="548680"/>
            <a:ext cx="8435280" cy="1296144"/>
          </a:xfrm>
        </p:spPr>
        <p:txBody>
          <a:bodyPr>
            <a:normAutofit fontScale="90000"/>
          </a:bodyPr>
          <a:lstStyle/>
          <a:p>
            <a:pPr lvl="0" algn="l"/>
            <a:r>
              <a:rPr lang="en-US" altLang="ja-JP" sz="1600" b="1" dirty="0">
                <a:latin typeface="Arial" panose="020B0604020202020204" pitchFamily="34" charset="0"/>
                <a:cs typeface="Arial" panose="020B0604020202020204" pitchFamily="34" charset="0"/>
              </a:rPr>
              <a:t>9. The second and subsequent login </a:t>
            </a:r>
            <a: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br>
            <a: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br>
            <a:r>
              <a:rPr lang="en-US" altLang="ja-JP" sz="1400" b="1" dirty="0">
                <a:latin typeface="Arial" panose="020B0604020202020204" pitchFamily="34" charset="0"/>
                <a:cs typeface="Arial" panose="020B0604020202020204" pitchFamily="34" charset="0"/>
              </a:rPr>
              <a:t>If you are an in-coming freshman:</a:t>
            </a:r>
            <a:r>
              <a:rPr lang="ja-JP" altLang="ja-JP" sz="1400" b="1" dirty="0">
                <a:latin typeface="Arial" panose="020B0604020202020204" pitchFamily="34" charset="0"/>
                <a:cs typeface="Arial" panose="020B0604020202020204" pitchFamily="34" charset="0"/>
              </a:rPr>
              <a:t/>
            </a:r>
            <a:br>
              <a:rPr lang="ja-JP" altLang="ja-JP" sz="1400" b="1" dirty="0">
                <a:latin typeface="Arial" panose="020B0604020202020204" pitchFamily="34" charset="0"/>
                <a:cs typeface="Arial" panose="020B0604020202020204" pitchFamily="34" charset="0"/>
              </a:rPr>
            </a:br>
            <a:r>
              <a:rPr lang="en-US" altLang="ja-JP" sz="1400" b="1" dirty="0">
                <a:latin typeface="Arial" panose="020B0604020202020204" pitchFamily="34" charset="0"/>
                <a:cs typeface="Arial" panose="020B0604020202020204" pitchFamily="34" charset="0"/>
              </a:rPr>
              <a:t>Log in to the system from the “Selection of the kind of application/Re-login” page. </a:t>
            </a:r>
            <a:r>
              <a:rPr lang="en-US" altLang="ja-JP" sz="1400" b="1" dirty="0" smtClean="0">
                <a:latin typeface="Arial" panose="020B0604020202020204" pitchFamily="34" charset="0"/>
                <a:cs typeface="Arial" panose="020B0604020202020204" pitchFamily="34" charset="0"/>
              </a:rPr>
              <a:t/>
            </a:r>
            <a:br>
              <a:rPr lang="en-US" altLang="ja-JP" sz="1400" b="1" dirty="0" smtClean="0">
                <a:latin typeface="Arial" panose="020B0604020202020204" pitchFamily="34" charset="0"/>
                <a:cs typeface="Arial" panose="020B0604020202020204" pitchFamily="34" charset="0"/>
              </a:rPr>
            </a:br>
            <a:r>
              <a:rPr lang="en-US" altLang="ja-JP" sz="1200" dirty="0" smtClean="0">
                <a:latin typeface="Arial" panose="020B0604020202020204" pitchFamily="34" charset="0"/>
                <a:cs typeface="Arial" panose="020B0604020202020204" pitchFamily="34" charset="0"/>
              </a:rPr>
              <a:t>(1)</a:t>
            </a:r>
            <a:r>
              <a:rPr lang="en-US" altLang="ja-JP" sz="1200" dirty="0" smtClean="0">
                <a:solidFill>
                  <a:srgbClr val="FF0000"/>
                </a:solidFill>
                <a:latin typeface="Arial" panose="020B0604020202020204" pitchFamily="34" charset="0"/>
                <a:cs typeface="Arial" panose="020B0604020202020204" pitchFamily="34" charset="0"/>
              </a:rPr>
              <a:t> Enter </a:t>
            </a:r>
            <a:r>
              <a:rPr lang="en-US" altLang="ja-JP" sz="1200" dirty="0">
                <a:solidFill>
                  <a:srgbClr val="FF0000"/>
                </a:solidFill>
                <a:latin typeface="Arial" panose="020B0604020202020204" pitchFamily="34" charset="0"/>
                <a:cs typeface="Arial" panose="020B0604020202020204" pitchFamily="34" charset="0"/>
              </a:rPr>
              <a:t>your password to </a:t>
            </a:r>
            <a:r>
              <a:rPr lang="en-US" altLang="ja-JP" sz="1200" dirty="0" smtClean="0">
                <a:solidFill>
                  <a:srgbClr val="FF0000"/>
                </a:solidFill>
                <a:latin typeface="Arial" panose="020B0604020202020204" pitchFamily="34" charset="0"/>
                <a:cs typeface="Arial" panose="020B0604020202020204" pitchFamily="34" charset="0"/>
              </a:rPr>
              <a:t>edit your </a:t>
            </a:r>
            <a:r>
              <a:rPr lang="en-US" altLang="ja-JP" sz="1200" dirty="0">
                <a:solidFill>
                  <a:srgbClr val="FF0000"/>
                </a:solidFill>
                <a:latin typeface="Arial" panose="020B0604020202020204" pitchFamily="34" charset="0"/>
                <a:cs typeface="Arial" panose="020B0604020202020204" pitchFamily="34" charset="0"/>
              </a:rPr>
              <a:t>data and the email address you previously entered </a:t>
            </a:r>
            <a:r>
              <a:rPr lang="en-US" altLang="ja-JP" sz="1200" dirty="0">
                <a:latin typeface="Arial" panose="020B0604020202020204" pitchFamily="34" charset="0"/>
                <a:cs typeface="Arial" panose="020B0604020202020204" pitchFamily="34" charset="0"/>
              </a:rPr>
              <a:t>in the </a:t>
            </a:r>
            <a:r>
              <a:rPr lang="en-US" altLang="ja-JP" sz="1200" dirty="0" smtClean="0">
                <a:latin typeface="Arial" panose="020B0604020202020204" pitchFamily="34" charset="0"/>
                <a:cs typeface="Arial" panose="020B0604020202020204" pitchFamily="34" charset="0"/>
              </a:rPr>
              <a:t>“For those who want to edit your data” </a:t>
            </a:r>
            <a:r>
              <a:rPr lang="en-US" altLang="ja-JP" sz="1200" dirty="0">
                <a:latin typeface="Arial" panose="020B0604020202020204" pitchFamily="34" charset="0"/>
                <a:cs typeface="Arial" panose="020B0604020202020204" pitchFamily="34" charset="0"/>
              </a:rPr>
              <a:t>window.</a:t>
            </a:r>
            <a:r>
              <a:rPr lang="ja-JP" altLang="ja-JP" sz="1200" dirty="0">
                <a:latin typeface="Arial" panose="020B0604020202020204" pitchFamily="34" charset="0"/>
                <a:cs typeface="Arial" panose="020B0604020202020204" pitchFamily="34" charset="0"/>
              </a:rPr>
              <a:t/>
            </a:r>
            <a:br>
              <a:rPr lang="ja-JP" altLang="ja-JP" sz="1200" dirty="0">
                <a:latin typeface="Arial" panose="020B0604020202020204" pitchFamily="34" charset="0"/>
                <a:cs typeface="Arial" panose="020B0604020202020204" pitchFamily="34" charset="0"/>
              </a:rPr>
            </a:br>
            <a:r>
              <a:rPr lang="en-US" altLang="ja-JP" sz="1200" dirty="0" smtClean="0">
                <a:latin typeface="Arial" panose="020B0604020202020204" pitchFamily="34" charset="0"/>
                <a:cs typeface="Arial" panose="020B0604020202020204" pitchFamily="34" charset="0"/>
              </a:rPr>
              <a:t>(2)</a:t>
            </a:r>
            <a:r>
              <a:rPr lang="en-US" altLang="ja-JP" sz="1200" dirty="0" smtClean="0">
                <a:solidFill>
                  <a:srgbClr val="0070C0"/>
                </a:solidFill>
                <a:latin typeface="Arial" panose="020B0604020202020204" pitchFamily="34" charset="0"/>
                <a:cs typeface="Arial" panose="020B0604020202020204" pitchFamily="34" charset="0"/>
              </a:rPr>
              <a:t> If </a:t>
            </a:r>
            <a:r>
              <a:rPr lang="en-US" altLang="ja-JP" sz="1200" dirty="0">
                <a:solidFill>
                  <a:srgbClr val="0070C0"/>
                </a:solidFill>
                <a:latin typeface="Arial" panose="020B0604020202020204" pitchFamily="34" charset="0"/>
                <a:cs typeface="Arial" panose="020B0604020202020204" pitchFamily="34" charset="0"/>
              </a:rPr>
              <a:t>you have forgotten your password to </a:t>
            </a:r>
            <a:r>
              <a:rPr lang="en-US" altLang="ja-JP" sz="1200" dirty="0" smtClean="0">
                <a:solidFill>
                  <a:srgbClr val="0070C0"/>
                </a:solidFill>
                <a:latin typeface="Arial" panose="020B0604020202020204" pitchFamily="34" charset="0"/>
                <a:cs typeface="Arial" panose="020B0604020202020204" pitchFamily="34" charset="0"/>
              </a:rPr>
              <a:t>edit your </a:t>
            </a:r>
            <a:r>
              <a:rPr lang="en-US" altLang="ja-JP" sz="1200" dirty="0">
                <a:solidFill>
                  <a:srgbClr val="0070C0"/>
                </a:solidFill>
                <a:latin typeface="Arial" panose="020B0604020202020204" pitchFamily="34" charset="0"/>
                <a:cs typeface="Arial" panose="020B0604020202020204" pitchFamily="34" charset="0"/>
              </a:rPr>
              <a:t>data, log in to the system from the “For those who have forgotten the password </a:t>
            </a:r>
            <a:r>
              <a:rPr lang="en-US" altLang="ja-JP" sz="1200" dirty="0" smtClean="0">
                <a:solidFill>
                  <a:srgbClr val="0070C0"/>
                </a:solidFill>
                <a:latin typeface="Arial" panose="020B0604020202020204" pitchFamily="34" charset="0"/>
                <a:cs typeface="Arial" panose="020B0604020202020204" pitchFamily="34" charset="0"/>
              </a:rPr>
              <a:t>to edit your data</a:t>
            </a:r>
            <a:r>
              <a:rPr lang="en-US" altLang="ja-JP" sz="1200" dirty="0">
                <a:solidFill>
                  <a:srgbClr val="0070C0"/>
                </a:solidFill>
                <a:latin typeface="Arial" panose="020B0604020202020204" pitchFamily="34" charset="0"/>
                <a:cs typeface="Arial" panose="020B0604020202020204" pitchFamily="34" charset="0"/>
              </a:rPr>
              <a:t>” window and follow the procedures indicated in the email that will be sent to you.</a:t>
            </a:r>
            <a:r>
              <a:rPr lang="ja-JP" altLang="ja-JP" sz="1100" dirty="0">
                <a:solidFill>
                  <a:srgbClr val="0070C0"/>
                </a:solidFill>
                <a:latin typeface="Arial" panose="020B0604020202020204" pitchFamily="34" charset="0"/>
                <a:cs typeface="Arial" panose="020B0604020202020204" pitchFamily="34" charset="0"/>
              </a:rPr>
              <a:t/>
            </a:r>
            <a:br>
              <a:rPr lang="ja-JP" altLang="ja-JP" sz="1100" dirty="0">
                <a:solidFill>
                  <a:srgbClr val="0070C0"/>
                </a:solidFill>
                <a:latin typeface="Arial" panose="020B0604020202020204" pitchFamily="34" charset="0"/>
                <a:cs typeface="Arial" panose="020B0604020202020204" pitchFamily="34" charset="0"/>
              </a:rPr>
            </a:br>
            <a:endParaRPr kumimoji="1" lang="ja-JP" altLang="en-US" sz="1200" dirty="0">
              <a:solidFill>
                <a:srgbClr val="0070C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6444208" y="2452978"/>
            <a:ext cx="466794"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(1)</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6444208" y="4572901"/>
            <a:ext cx="466794" cy="369332"/>
          </a:xfrm>
          <a:prstGeom prst="rect">
            <a:avLst/>
          </a:prstGeom>
          <a:noFill/>
        </p:spPr>
        <p:txBody>
          <a:bodyPr wrap="non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(2)</a:t>
            </a:r>
            <a:endParaRPr kumimoji="1" lang="ja-JP" altLang="en-US" dirty="0">
              <a:solidFill>
                <a:srgbClr val="0070C0"/>
              </a:solidFill>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2312"/>
            <a:ext cx="5544616" cy="10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077072"/>
            <a:ext cx="5629175" cy="13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78471" y="5579948"/>
            <a:ext cx="8665529" cy="738664"/>
          </a:xfrm>
          <a:prstGeom prst="rect">
            <a:avLst/>
          </a:prstGeom>
          <a:noFill/>
        </p:spPr>
        <p:txBody>
          <a:bodyPr wrap="square" rtlCol="0">
            <a:spAutoFit/>
          </a:bodyPr>
          <a:lstStyle/>
          <a:p>
            <a:r>
              <a:rPr lang="en-US" altLang="ja-JP" sz="1400" b="1" dirty="0">
                <a:latin typeface="Arial" panose="020B0604020202020204" pitchFamily="34" charset="0"/>
                <a:cs typeface="Arial" panose="020B0604020202020204" pitchFamily="34" charset="0"/>
              </a:rPr>
              <a:t>If you are a student already enrolled in Osaka University:</a:t>
            </a:r>
            <a:endParaRPr lang="ja-JP" altLang="ja-JP" sz="1400" b="1" dirty="0">
              <a:latin typeface="Arial" panose="020B0604020202020204" pitchFamily="34" charset="0"/>
              <a:cs typeface="Arial" panose="020B0604020202020204" pitchFamily="34" charset="0"/>
            </a:endParaRPr>
          </a:p>
          <a:p>
            <a:r>
              <a:rPr lang="en-US" altLang="ja-JP" sz="1400" b="1" dirty="0">
                <a:latin typeface="Arial" panose="020B0604020202020204" pitchFamily="34" charset="0"/>
                <a:cs typeface="Arial" panose="020B0604020202020204" pitchFamily="34" charset="0"/>
              </a:rPr>
              <a:t>Log in to the system using your Osaka University personal ID and password as you did when you first logged in.</a:t>
            </a:r>
            <a:endParaRPr lang="ja-JP" altLang="ja-JP" sz="1400" b="1" dirty="0">
              <a:latin typeface="Arial" panose="020B0604020202020204" pitchFamily="34" charset="0"/>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14</a:t>
            </a:fld>
            <a:endParaRPr kumimoji="1" lang="ja-JP" altLang="en-US" dirty="0"/>
          </a:p>
        </p:txBody>
      </p:sp>
    </p:spTree>
    <p:extLst>
      <p:ext uri="{BB962C8B-B14F-4D97-AF65-F5344CB8AC3E}">
        <p14:creationId xmlns:p14="http://schemas.microsoft.com/office/powerpoint/2010/main" val="2487520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642"/>
          <a:stretch/>
        </p:blipFill>
        <p:spPr bwMode="auto">
          <a:xfrm>
            <a:off x="174630" y="2204864"/>
            <a:ext cx="407925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343050"/>
            <a:ext cx="8229600" cy="1143000"/>
          </a:xfrm>
        </p:spPr>
        <p:txBody>
          <a:bodyPr>
            <a:normAutofit/>
          </a:bodyPr>
          <a:lstStyle/>
          <a:p>
            <a:pPr algn="l"/>
            <a:r>
              <a:rPr lang="en-US" altLang="ja-JP" sz="1800" b="1" dirty="0">
                <a:latin typeface="Arial" panose="020B0604020202020204" pitchFamily="34" charset="0"/>
                <a:cs typeface="Arial" panose="020B0604020202020204" pitchFamily="34" charset="0"/>
              </a:rPr>
              <a:t>10. Household information </a:t>
            </a:r>
            <a:r>
              <a:rPr kumimoji="1" lang="en-US" altLang="ja-JP" sz="1600" b="1" dirty="0" smtClean="0">
                <a:latin typeface="Arial" panose="020B0604020202020204" pitchFamily="34" charset="0"/>
                <a:cs typeface="Arial" panose="020B0604020202020204" pitchFamily="34" charset="0"/>
              </a:rPr>
              <a:t/>
            </a:r>
            <a:br>
              <a:rPr kumimoji="1" lang="en-US" altLang="ja-JP" sz="1600" b="1" dirty="0" smtClean="0">
                <a:latin typeface="Arial" panose="020B0604020202020204" pitchFamily="34" charset="0"/>
                <a:cs typeface="Arial" panose="020B0604020202020204" pitchFamily="34" charset="0"/>
              </a:rPr>
            </a:br>
            <a:r>
              <a:rPr kumimoji="1" lang="en-US" altLang="ja-JP" sz="1600" b="1" dirty="0" smtClean="0">
                <a:latin typeface="Arial" panose="020B0604020202020204" pitchFamily="34" charset="0"/>
                <a:cs typeface="Arial" panose="020B0604020202020204" pitchFamily="34" charset="0"/>
              </a:rPr>
              <a:t/>
            </a:r>
            <a:br>
              <a:rPr kumimoji="1" lang="en-US" altLang="ja-JP" sz="1600" b="1" dirty="0" smtClean="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Click </a:t>
            </a:r>
            <a:r>
              <a:rPr lang="en-US" altLang="ja-JP" sz="1600" dirty="0" smtClean="0">
                <a:latin typeface="Arial" panose="020B0604020202020204" pitchFamily="34" charset="0"/>
                <a:cs typeface="Arial" panose="020B0604020202020204" pitchFamily="34" charset="0"/>
              </a:rPr>
              <a:t>“Household </a:t>
            </a:r>
            <a:r>
              <a:rPr lang="en-US" altLang="ja-JP" sz="1600" dirty="0">
                <a:latin typeface="Arial" panose="020B0604020202020204" pitchFamily="34" charset="0"/>
                <a:cs typeface="Arial" panose="020B0604020202020204" pitchFamily="34" charset="0"/>
              </a:rPr>
              <a:t>members” in the “Application information” window and enter information of each of your household members</a:t>
            </a:r>
            <a:r>
              <a:rPr lang="en-US" altLang="ja-JP" sz="1600" dirty="0" smtClean="0">
                <a:latin typeface="Arial" panose="020B0604020202020204" pitchFamily="34" charset="0"/>
                <a:cs typeface="Arial" panose="020B0604020202020204" pitchFamily="34" charset="0"/>
              </a:rPr>
              <a:t>.</a:t>
            </a:r>
            <a:endParaRPr kumimoji="1" lang="ja-JP" altLang="en-US" sz="1300" b="1" u="sng" dirty="0">
              <a:solidFill>
                <a:srgbClr val="FF0000"/>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15</a:t>
            </a:fld>
            <a:endParaRPr kumimoji="1" lang="ja-JP" altLang="en-US" dirty="0"/>
          </a:p>
        </p:txBody>
      </p:sp>
      <p:sp>
        <p:nvSpPr>
          <p:cNvPr id="3" name="右矢印 2"/>
          <p:cNvSpPr/>
          <p:nvPr/>
        </p:nvSpPr>
        <p:spPr>
          <a:xfrm>
            <a:off x="4355976" y="3933056"/>
            <a:ext cx="32652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右大かっこ 11"/>
          <p:cNvSpPr/>
          <p:nvPr/>
        </p:nvSpPr>
        <p:spPr>
          <a:xfrm>
            <a:off x="1403648" y="3729310"/>
            <a:ext cx="45719" cy="28803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3" name="正方形/長方形 12"/>
          <p:cNvSpPr/>
          <p:nvPr/>
        </p:nvSpPr>
        <p:spPr>
          <a:xfrm>
            <a:off x="1517682" y="3642493"/>
            <a:ext cx="2625798" cy="461665"/>
          </a:xfrm>
          <a:prstGeom prst="rect">
            <a:avLst/>
          </a:prstGeom>
        </p:spPr>
        <p:txBody>
          <a:bodyPr wrap="square">
            <a:spAutoFit/>
          </a:bodyPr>
          <a:lstStyle/>
          <a:p>
            <a:pPr lvl="0"/>
            <a:r>
              <a:rPr lang="en-US" altLang="ja-JP" sz="1200" b="1" dirty="0">
                <a:solidFill>
                  <a:srgbClr val="FF0000"/>
                </a:solidFill>
                <a:latin typeface="Arial" panose="020B0604020202020204" pitchFamily="34" charset="0"/>
                <a:cs typeface="Arial" panose="020B0604020202020204" pitchFamily="34" charset="0"/>
              </a:rPr>
              <a:t>Enter information of each of your household members individually.</a:t>
            </a:r>
            <a:endParaRPr lang="ja-JP" altLang="en-US" sz="1200" b="1" dirty="0">
              <a:solidFill>
                <a:srgbClr val="FF0000"/>
              </a:solidFill>
              <a:latin typeface="Arial" panose="020B0604020202020204" pitchFamily="34" charset="0"/>
              <a:cs typeface="Arial" panose="020B0604020202020204" pitchFamily="34" charset="0"/>
            </a:endParaRPr>
          </a:p>
        </p:txBody>
      </p:sp>
      <p:pic>
        <p:nvPicPr>
          <p:cNvPr id="3075"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1639"/>
          <a:stretch/>
        </p:blipFill>
        <p:spPr bwMode="auto">
          <a:xfrm>
            <a:off x="4788024" y="2886075"/>
            <a:ext cx="4038600" cy="274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084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116632"/>
            <a:ext cx="8229600" cy="1800201"/>
          </a:xfrm>
        </p:spPr>
        <p:txBody>
          <a:bodyPr>
            <a:normAutofit fontScale="90000"/>
          </a:bodyPr>
          <a:lstStyle/>
          <a:p>
            <a:pPr lvl="0" algn="l"/>
            <a:r>
              <a:rPr lang="en-US" altLang="ja-JP" sz="2000" b="1" dirty="0">
                <a:latin typeface="Arial" panose="020B0604020202020204" pitchFamily="34" charset="0"/>
                <a:cs typeface="Arial" panose="020B0604020202020204" pitchFamily="34" charset="0"/>
              </a:rPr>
              <a:t>Household </a:t>
            </a:r>
            <a:r>
              <a:rPr lang="en-US" altLang="ja-JP" sz="2000" b="1" dirty="0" smtClean="0">
                <a:latin typeface="Arial" panose="020B0604020202020204" pitchFamily="34" charset="0"/>
                <a:cs typeface="Arial" panose="020B0604020202020204" pitchFamily="34" charset="0"/>
              </a:rPr>
              <a:t>information </a:t>
            </a:r>
            <a:r>
              <a:rPr lang="en-US" altLang="ja-JP" sz="2000" b="1" dirty="0">
                <a:latin typeface="Arial" panose="020B0604020202020204" pitchFamily="34" charset="0"/>
                <a:cs typeface="Arial" panose="020B0604020202020204" pitchFamily="34" charset="0"/>
              </a:rPr>
              <a:t>(Continued from previous page) </a:t>
            </a:r>
            <a:r>
              <a:rPr lang="en-US" altLang="ja-JP" sz="2000" dirty="0" smtClean="0">
                <a:latin typeface="Arial" panose="020B0604020202020204" pitchFamily="34" charset="0"/>
                <a:cs typeface="Arial" panose="020B0604020202020204" pitchFamily="34" charset="0"/>
              </a:rPr>
              <a:t/>
            </a:r>
            <a:br>
              <a:rPr lang="en-US" altLang="ja-JP" sz="2000"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(1) Household information</a:t>
            </a:r>
            <a:r>
              <a:rPr lang="en-US" altLang="ja-JP" sz="1600" dirty="0" smtClean="0">
                <a:solidFill>
                  <a:prstClr val="black"/>
                </a:solidFill>
                <a:latin typeface="Arial" panose="020B0604020202020204" pitchFamily="34" charset="0"/>
                <a:cs typeface="Arial" panose="020B0604020202020204" pitchFamily="34" charset="0"/>
              </a:rPr>
              <a:t/>
            </a:r>
            <a:br>
              <a:rPr lang="en-US" altLang="ja-JP" sz="1600" dirty="0" smtClean="0">
                <a:solidFill>
                  <a:prstClr val="black"/>
                </a:solidFill>
                <a:latin typeface="Arial" panose="020B0604020202020204" pitchFamily="34" charset="0"/>
                <a:cs typeface="Arial" panose="020B0604020202020204" pitchFamily="34" charset="0"/>
              </a:rPr>
            </a:br>
            <a:r>
              <a:rPr lang="en-US" altLang="ja-JP" sz="1400" dirty="0">
                <a:latin typeface="Arial" panose="020B0604020202020204" pitchFamily="34" charset="0"/>
                <a:cs typeface="Arial" panose="020B0604020202020204" pitchFamily="34" charset="0"/>
              </a:rPr>
              <a:t>(“Occupation”)</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400" dirty="0">
                <a:latin typeface="Arial" panose="020B0604020202020204" pitchFamily="34" charset="0"/>
                <a:cs typeface="Arial" panose="020B0604020202020204" pitchFamily="34" charset="0"/>
              </a:rPr>
              <a:t>Elementary school pupil and older student </a:t>
            </a:r>
            <a:r>
              <a:rPr lang="en-US" altLang="ja-JP" sz="1400" dirty="0">
                <a:latin typeface="Arial" panose="020B0604020202020204" pitchFamily="34" charset="0"/>
                <a:cs typeface="Arial" panose="020B0604020202020204" pitchFamily="34" charset="0"/>
                <a:sym typeface="Wingdings"/>
              </a:rPr>
              <a:t></a:t>
            </a:r>
            <a:r>
              <a:rPr lang="en-US" altLang="ja-JP" sz="1400" dirty="0">
                <a:latin typeface="Arial" panose="020B0604020202020204" pitchFamily="34" charset="0"/>
                <a:cs typeface="Arial" panose="020B0604020202020204" pitchFamily="34" charset="0"/>
              </a:rPr>
              <a:t> Select </a:t>
            </a:r>
            <a:r>
              <a:rPr lang="en-US" altLang="ja-JP" sz="1400" dirty="0" smtClean="0">
                <a:latin typeface="Arial" panose="020B0604020202020204" pitchFamily="34" charset="0"/>
                <a:cs typeface="Arial" panose="020B0604020202020204" pitchFamily="34" charset="0"/>
              </a:rPr>
              <a:t>“</a:t>
            </a:r>
            <a:r>
              <a:rPr lang="ja-JP" altLang="en-US" sz="1400" dirty="0" smtClean="0">
                <a:latin typeface="Arial" panose="020B0604020202020204" pitchFamily="34" charset="0"/>
                <a:cs typeface="Arial" panose="020B0604020202020204" pitchFamily="34" charset="0"/>
              </a:rPr>
              <a:t>就学者（小学生以上）</a:t>
            </a:r>
            <a:r>
              <a:rPr lang="en-US" altLang="ja-JP" sz="1400" dirty="0" smtClean="0">
                <a:latin typeface="Arial" panose="020B0604020202020204" pitchFamily="34" charset="0"/>
                <a:cs typeface="Arial" panose="020B0604020202020204" pitchFamily="34" charset="0"/>
              </a:rPr>
              <a:t>/Student </a:t>
            </a:r>
            <a:r>
              <a:rPr lang="en-US" altLang="ja-JP" sz="1400" dirty="0">
                <a:latin typeface="Arial" panose="020B0604020202020204" pitchFamily="34" charset="0"/>
                <a:cs typeface="Arial" panose="020B0604020202020204" pitchFamily="34" charset="0"/>
              </a:rPr>
              <a:t>(elementary school pupil and older)” and fill in the “School attendance” window (see p</a:t>
            </a:r>
            <a:r>
              <a:rPr lang="en-US" altLang="ja-JP" sz="1400" dirty="0" smtClean="0">
                <a:latin typeface="Arial" panose="020B0604020202020204" pitchFamily="34" charset="0"/>
                <a:cs typeface="Arial" panose="020B0604020202020204" pitchFamily="34" charset="0"/>
              </a:rPr>
              <a:t>. 18).</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400" dirty="0">
                <a:latin typeface="Arial" panose="020B0604020202020204" pitchFamily="34" charset="0"/>
                <a:cs typeface="Arial" panose="020B0604020202020204" pitchFamily="34" charset="0"/>
              </a:rPr>
              <a:t>Preschool child </a:t>
            </a:r>
            <a:r>
              <a:rPr lang="en-US" altLang="ja-JP" sz="1400" dirty="0">
                <a:latin typeface="Arial" panose="020B0604020202020204" pitchFamily="34" charset="0"/>
                <a:cs typeface="Arial" panose="020B0604020202020204" pitchFamily="34" charset="0"/>
                <a:sym typeface="Wingdings"/>
              </a:rPr>
              <a:t></a:t>
            </a:r>
            <a:r>
              <a:rPr lang="en-US" altLang="ja-JP" sz="1400" dirty="0">
                <a:latin typeface="Arial" panose="020B0604020202020204" pitchFamily="34" charset="0"/>
                <a:cs typeface="Arial" panose="020B0604020202020204" pitchFamily="34" charset="0"/>
              </a:rPr>
              <a:t> Select </a:t>
            </a:r>
            <a:r>
              <a:rPr lang="en-US" altLang="ja-JP" sz="1400" dirty="0" smtClean="0">
                <a:latin typeface="Arial" panose="020B0604020202020204" pitchFamily="34" charset="0"/>
                <a:cs typeface="Arial" panose="020B0604020202020204" pitchFamily="34" charset="0"/>
              </a:rPr>
              <a:t>“</a:t>
            </a:r>
            <a:r>
              <a:rPr lang="ja-JP" altLang="en-US" sz="1400" dirty="0" smtClean="0">
                <a:latin typeface="Arial" panose="020B0604020202020204" pitchFamily="34" charset="0"/>
                <a:cs typeface="Arial" panose="020B0604020202020204" pitchFamily="34" charset="0"/>
              </a:rPr>
              <a:t>無給（年金受給者除く）</a:t>
            </a:r>
            <a:r>
              <a:rPr lang="en-US" altLang="ja-JP" sz="1400" dirty="0" smtClean="0">
                <a:latin typeface="Arial" panose="020B0604020202020204" pitchFamily="34" charset="0"/>
                <a:cs typeface="Arial" panose="020B0604020202020204" pitchFamily="34" charset="0"/>
              </a:rPr>
              <a:t>/Unemployed </a:t>
            </a:r>
            <a:r>
              <a:rPr lang="en-US" altLang="ja-JP" sz="1400" dirty="0">
                <a:latin typeface="Arial" panose="020B0604020202020204" pitchFamily="34" charset="0"/>
                <a:cs typeface="Arial" panose="020B0604020202020204" pitchFamily="34" charset="0"/>
              </a:rPr>
              <a:t>(excluding pension recipient).”</a:t>
            </a:r>
            <a:r>
              <a:rPr lang="en-US" altLang="ja-JP" sz="1400" dirty="0" smtClean="0">
                <a:solidFill>
                  <a:prstClr val="black"/>
                </a:solidFill>
                <a:latin typeface="Arial" panose="020B0604020202020204" pitchFamily="34" charset="0"/>
                <a:cs typeface="Arial" panose="020B0604020202020204" pitchFamily="34" charset="0"/>
              </a:rPr>
              <a:t/>
            </a:r>
            <a:br>
              <a:rPr lang="en-US" altLang="ja-JP" sz="1400" dirty="0" smtClean="0">
                <a:solidFill>
                  <a:prstClr val="black"/>
                </a:solidFill>
                <a:latin typeface="Arial" panose="020B0604020202020204" pitchFamily="34" charset="0"/>
                <a:cs typeface="Arial" panose="020B0604020202020204" pitchFamily="34" charset="0"/>
              </a:rPr>
            </a:br>
            <a:r>
              <a:rPr lang="en-US" altLang="ja-JP" sz="1300" dirty="0" smtClean="0">
                <a:solidFill>
                  <a:prstClr val="black"/>
                </a:solidFill>
                <a:latin typeface="Arial" panose="020B0604020202020204" pitchFamily="34" charset="0"/>
                <a:cs typeface="Arial" panose="020B0604020202020204" pitchFamily="34" charset="0"/>
              </a:rPr>
              <a:t/>
            </a:r>
            <a:br>
              <a:rPr lang="en-US" altLang="ja-JP" sz="1300" dirty="0" smtClean="0">
                <a:solidFill>
                  <a:prstClr val="black"/>
                </a:solidFill>
                <a:latin typeface="Arial" panose="020B0604020202020204" pitchFamily="34" charset="0"/>
                <a:cs typeface="Arial" panose="020B0604020202020204" pitchFamily="34" charset="0"/>
              </a:rPr>
            </a:br>
            <a:endParaRPr kumimoji="1" lang="ja-JP" altLang="en-US" sz="1400" u="sng" dirty="0">
              <a:solidFill>
                <a:srgbClr val="FF0000"/>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16</a:t>
            </a:fld>
            <a:endParaRPr kumimoji="1" lang="ja-JP" altLang="en-US" dirty="0"/>
          </a:p>
        </p:txBody>
      </p:sp>
      <p:sp>
        <p:nvSpPr>
          <p:cNvPr id="3" name="テキスト ボックス 2"/>
          <p:cNvSpPr txBox="1"/>
          <p:nvPr/>
        </p:nvSpPr>
        <p:spPr>
          <a:xfrm>
            <a:off x="415256" y="1480759"/>
            <a:ext cx="7992888" cy="1738938"/>
          </a:xfrm>
          <a:prstGeom prst="rect">
            <a:avLst/>
          </a:prstGeom>
          <a:noFill/>
        </p:spPr>
        <p:txBody>
          <a:bodyPr wrap="square" rtlCol="0">
            <a:spAutoFit/>
          </a:bodyPr>
          <a:lstStyle/>
          <a:p>
            <a:r>
              <a:rPr lang="en-US" altLang="ja-JP" sz="1600" b="1" dirty="0">
                <a:latin typeface="Arial" panose="020B0604020202020204" pitchFamily="34" charset="0"/>
                <a:cs typeface="Arial" panose="020B0604020202020204" pitchFamily="34" charset="0"/>
              </a:rPr>
              <a:t>(2) Place of </a:t>
            </a:r>
            <a:r>
              <a:rPr lang="en-US" altLang="ja-JP" sz="1600" b="1" dirty="0" smtClean="0">
                <a:latin typeface="Arial" panose="020B0604020202020204" pitchFamily="34" charset="0"/>
                <a:cs typeface="Arial" panose="020B0604020202020204" pitchFamily="34" charset="0"/>
              </a:rPr>
              <a:t>work</a:t>
            </a:r>
          </a:p>
          <a:p>
            <a:pPr marL="285750" indent="-285750">
              <a:buFont typeface="Arial" panose="020B0604020202020204" pitchFamily="34" charset="0"/>
              <a:buChar char="•"/>
            </a:pPr>
            <a:r>
              <a:rPr lang="en-US" altLang="ja-JP" sz="1300" dirty="0" smtClean="0">
                <a:latin typeface="Arial" panose="020B0604020202020204" pitchFamily="34" charset="0"/>
                <a:cs typeface="Arial" panose="020B0604020202020204" pitchFamily="34" charset="0"/>
              </a:rPr>
              <a:t>Enter </a:t>
            </a:r>
            <a:r>
              <a:rPr lang="en-US" altLang="ja-JP" sz="1300" dirty="0">
                <a:latin typeface="Arial" panose="020B0604020202020204" pitchFamily="34" charset="0"/>
                <a:cs typeface="Arial" panose="020B0604020202020204" pitchFamily="34" charset="0"/>
              </a:rPr>
              <a:t>the name of the company or other employer in the “Place of work” field</a:t>
            </a:r>
            <a:r>
              <a:rPr lang="en-US" altLang="ja-JP" sz="13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ja-JP" sz="1300" dirty="0" smtClean="0">
                <a:solidFill>
                  <a:srgbClr val="FF0000"/>
                </a:solidFill>
                <a:latin typeface="Arial" panose="020B0604020202020204" pitchFamily="34" charset="0"/>
                <a:cs typeface="Arial" panose="020B0604020202020204" pitchFamily="34" charset="0"/>
              </a:rPr>
              <a:t>If </a:t>
            </a:r>
            <a:r>
              <a:rPr lang="en-US" altLang="ja-JP" sz="1300" dirty="0">
                <a:solidFill>
                  <a:srgbClr val="FF0000"/>
                </a:solidFill>
                <a:latin typeface="Arial" panose="020B0604020202020204" pitchFamily="34" charset="0"/>
                <a:cs typeface="Arial" panose="020B0604020202020204" pitchFamily="34" charset="0"/>
              </a:rPr>
              <a:t>you have a household member(s) who is a recipient of the JSPS Research Fellowship for Young Scientists or a scholarship from the Program for Leading Graduate Schools, check the applicable box</a:t>
            </a:r>
            <a:r>
              <a:rPr lang="en-US" altLang="ja-JP" sz="1300"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ja-JP" sz="1300" dirty="0" smtClean="0">
                <a:latin typeface="Arial" panose="020B0604020202020204" pitchFamily="34" charset="0"/>
                <a:cs typeface="Arial" panose="020B0604020202020204" pitchFamily="34" charset="0"/>
              </a:rPr>
              <a:t>In </a:t>
            </a:r>
            <a:r>
              <a:rPr lang="en-US" altLang="ja-JP" sz="1300" dirty="0">
                <a:latin typeface="Arial" panose="020B0604020202020204" pitchFamily="34" charset="0"/>
                <a:cs typeface="Arial" panose="020B0604020202020204" pitchFamily="34" charset="0"/>
              </a:rPr>
              <a:t>the “Annual </a:t>
            </a:r>
            <a:r>
              <a:rPr lang="en-US" altLang="ja-JP" sz="1300" dirty="0" smtClean="0">
                <a:latin typeface="Arial" panose="020B0604020202020204" pitchFamily="34" charset="0"/>
                <a:cs typeface="Arial" panose="020B0604020202020204" pitchFamily="34" charset="0"/>
              </a:rPr>
              <a:t>Amount of Salary</a:t>
            </a:r>
            <a:r>
              <a:rPr lang="en-US" altLang="ja-JP" sz="1300" dirty="0">
                <a:latin typeface="Arial" panose="020B0604020202020204" pitchFamily="34" charset="0"/>
                <a:cs typeface="Arial" panose="020B0604020202020204" pitchFamily="34" charset="0"/>
              </a:rPr>
              <a:t>” field, round the amount down to the nearest thousand and show it in thousand yen. (Example: 6,343,800 yen </a:t>
            </a:r>
            <a:r>
              <a:rPr lang="en-US" altLang="ja-JP" sz="1300" dirty="0">
                <a:latin typeface="Arial" panose="020B0604020202020204" pitchFamily="34" charset="0"/>
                <a:cs typeface="Arial" panose="020B0604020202020204" pitchFamily="34" charset="0"/>
                <a:sym typeface="Wingdings"/>
              </a:rPr>
              <a:t></a:t>
            </a:r>
            <a:r>
              <a:rPr lang="en-US" altLang="ja-JP" sz="1300" dirty="0">
                <a:latin typeface="Arial" panose="020B0604020202020204" pitchFamily="34" charset="0"/>
                <a:cs typeface="Arial" panose="020B0604020202020204" pitchFamily="34" charset="0"/>
              </a:rPr>
              <a:t> 6343</a:t>
            </a:r>
            <a:r>
              <a:rPr lang="en-US" altLang="ja-JP" sz="13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ja-JP" sz="1300" u="sng" dirty="0" smtClean="0">
                <a:solidFill>
                  <a:srgbClr val="FF0000"/>
                </a:solidFill>
                <a:latin typeface="Arial" panose="020B0604020202020204" pitchFamily="34" charset="0"/>
                <a:cs typeface="Arial" panose="020B0604020202020204" pitchFamily="34" charset="0"/>
              </a:rPr>
              <a:t>Enter the information </a:t>
            </a:r>
            <a:r>
              <a:rPr lang="en-US" altLang="ja-JP" sz="1300" u="sng" dirty="0">
                <a:solidFill>
                  <a:srgbClr val="FF0000"/>
                </a:solidFill>
                <a:latin typeface="Arial" panose="020B0604020202020204" pitchFamily="34" charset="0"/>
                <a:cs typeface="Arial" panose="020B0604020202020204" pitchFamily="34" charset="0"/>
              </a:rPr>
              <a:t>on the place of work </a:t>
            </a:r>
            <a:r>
              <a:rPr lang="en-US" altLang="ja-JP" sz="1300" u="sng" dirty="0" smtClean="0">
                <a:solidFill>
                  <a:srgbClr val="FF0000"/>
                </a:solidFill>
                <a:latin typeface="Arial" panose="020B0604020202020204" pitchFamily="34" charset="0"/>
                <a:cs typeface="Arial" panose="020B0604020202020204" pitchFamily="34" charset="0"/>
              </a:rPr>
              <a:t>which </a:t>
            </a:r>
            <a:r>
              <a:rPr lang="en-US" altLang="ja-JP" sz="1300" u="sng" dirty="0">
                <a:solidFill>
                  <a:srgbClr val="FF0000"/>
                </a:solidFill>
                <a:latin typeface="Arial" panose="020B0604020202020204" pitchFamily="34" charset="0"/>
                <a:cs typeface="Arial" panose="020B0604020202020204" pitchFamily="34" charset="0"/>
              </a:rPr>
              <a:t>your household member </a:t>
            </a:r>
            <a:r>
              <a:rPr lang="en-US" altLang="ja-JP" sz="1300" u="sng" dirty="0" smtClean="0">
                <a:solidFill>
                  <a:srgbClr val="FF0000"/>
                </a:solidFill>
                <a:latin typeface="Arial" panose="020B0604020202020204" pitchFamily="34" charset="0"/>
                <a:cs typeface="Arial" panose="020B0604020202020204" pitchFamily="34" charset="0"/>
              </a:rPr>
              <a:t>left on or after January 1, 2016 and leave the “Annual Amount of Salary” field blank.</a:t>
            </a:r>
            <a:endParaRPr kumimoji="1" lang="ja-JP" altLang="en-US" sz="1300" u="sng"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828" b="9203"/>
          <a:stretch/>
        </p:blipFill>
        <p:spPr bwMode="auto">
          <a:xfrm>
            <a:off x="615405" y="3251533"/>
            <a:ext cx="5887431" cy="334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611560" y="3284984"/>
            <a:ext cx="3949799" cy="1389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788024" y="3688144"/>
            <a:ext cx="466794"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(1)</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4" name="角丸四角形 13"/>
          <p:cNvSpPr/>
          <p:nvPr/>
        </p:nvSpPr>
        <p:spPr>
          <a:xfrm>
            <a:off x="611560" y="4674943"/>
            <a:ext cx="4896543" cy="1056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652120" y="4931876"/>
            <a:ext cx="466794" cy="369332"/>
          </a:xfrm>
          <a:prstGeom prst="rect">
            <a:avLst/>
          </a:prstGeom>
          <a:noFill/>
        </p:spPr>
        <p:txBody>
          <a:bodyPr wrap="non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(2)</a:t>
            </a:r>
            <a:endParaRPr kumimoji="1" lang="ja-JP" alt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1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512168"/>
          </a:xfrm>
        </p:spPr>
        <p:txBody>
          <a:bodyPr>
            <a:normAutofit fontScale="90000"/>
          </a:bodyPr>
          <a:lstStyle/>
          <a:p>
            <a:pPr lvl="0" algn="l"/>
            <a:r>
              <a:rPr lang="en-US" altLang="ja-JP" sz="1800" b="1" dirty="0">
                <a:latin typeface="Arial" panose="020B0604020202020204" pitchFamily="34" charset="0"/>
                <a:cs typeface="Arial" panose="020B0604020202020204" pitchFamily="34" charset="0"/>
              </a:rPr>
              <a:t>Household </a:t>
            </a:r>
            <a:r>
              <a:rPr lang="en-US" altLang="ja-JP" sz="1800" b="1" dirty="0" smtClean="0">
                <a:latin typeface="Arial" panose="020B0604020202020204" pitchFamily="34" charset="0"/>
                <a:cs typeface="Arial" panose="020B0604020202020204" pitchFamily="34" charset="0"/>
              </a:rPr>
              <a:t>information </a:t>
            </a:r>
            <a:r>
              <a:rPr lang="en-US" altLang="ja-JP" sz="1800" b="1" dirty="0">
                <a:latin typeface="Arial" panose="020B0604020202020204" pitchFamily="34" charset="0"/>
                <a:cs typeface="Arial" panose="020B0604020202020204" pitchFamily="34" charset="0"/>
              </a:rPr>
              <a:t>(Continued from previous page</a:t>
            </a:r>
            <a:r>
              <a:rPr lang="en-US" altLang="ja-JP" sz="1800" b="1" dirty="0" smtClean="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
            </a:r>
            <a:br>
              <a:rPr lang="en-US" altLang="ja-JP" sz="1800" b="1" dirty="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Income</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Enter the </a:t>
            </a:r>
            <a:r>
              <a:rPr lang="en-US" altLang="ja-JP" sz="1300" b="1" u="sng" dirty="0">
                <a:solidFill>
                  <a:srgbClr val="FF0000"/>
                </a:solidFill>
                <a:latin typeface="Arial" panose="020B0604020202020204" pitchFamily="34" charset="0"/>
                <a:cs typeface="Arial" panose="020B0604020202020204" pitchFamily="34" charset="0"/>
              </a:rPr>
              <a:t>annual amount</a:t>
            </a:r>
            <a:r>
              <a:rPr lang="en-US" altLang="ja-JP" sz="1300" b="1" dirty="0">
                <a:solidFill>
                  <a:srgbClr val="FF0000"/>
                </a:solidFill>
                <a:latin typeface="Arial" panose="020B0604020202020204" pitchFamily="34" charset="0"/>
                <a:cs typeface="Arial" panose="020B0604020202020204" pitchFamily="34" charset="0"/>
              </a:rPr>
              <a:t> </a:t>
            </a:r>
            <a:r>
              <a:rPr lang="en-US" altLang="ja-JP" sz="1300" dirty="0">
                <a:latin typeface="Arial" panose="020B0604020202020204" pitchFamily="34" charset="0"/>
                <a:cs typeface="Arial" panose="020B0604020202020204" pitchFamily="34" charset="0"/>
              </a:rPr>
              <a:t>in each applicable field.</a:t>
            </a:r>
            <a:r>
              <a:rPr lang="ja-JP" altLang="ja-JP" sz="1300" dirty="0">
                <a:latin typeface="Arial" panose="020B0604020202020204" pitchFamily="34" charset="0"/>
                <a:cs typeface="Arial" panose="020B0604020202020204" pitchFamily="34" charset="0"/>
              </a:rPr>
              <a:t/>
            </a:r>
            <a:br>
              <a:rPr lang="ja-JP" altLang="ja-JP" sz="1300"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Round the amount </a:t>
            </a:r>
            <a:r>
              <a:rPr lang="en-US" altLang="ja-JP" sz="1300" dirty="0" smtClean="0">
                <a:latin typeface="Arial" panose="020B0604020202020204" pitchFamily="34" charset="0"/>
                <a:cs typeface="Arial" panose="020B0604020202020204" pitchFamily="34" charset="0"/>
              </a:rPr>
              <a:t>down to </a:t>
            </a:r>
            <a:r>
              <a:rPr lang="en-US" altLang="ja-JP" sz="1300" dirty="0">
                <a:latin typeface="Arial" panose="020B0604020202020204" pitchFamily="34" charset="0"/>
                <a:cs typeface="Arial" panose="020B0604020202020204" pitchFamily="34" charset="0"/>
              </a:rPr>
              <a:t>the nearest thousand and show it in thousand yen.</a:t>
            </a:r>
            <a:r>
              <a:rPr lang="ja-JP" altLang="ja-JP" sz="1300" dirty="0">
                <a:latin typeface="Arial" panose="020B0604020202020204" pitchFamily="34" charset="0"/>
                <a:cs typeface="Arial" panose="020B0604020202020204" pitchFamily="34" charset="0"/>
              </a:rPr>
              <a:t/>
            </a:r>
            <a:br>
              <a:rPr lang="ja-JP" altLang="ja-JP" sz="1300" dirty="0">
                <a:latin typeface="Arial" panose="020B0604020202020204" pitchFamily="34" charset="0"/>
                <a:cs typeface="Arial" panose="020B0604020202020204" pitchFamily="34" charset="0"/>
              </a:rPr>
            </a:br>
            <a:r>
              <a:rPr lang="en-US" altLang="ja-JP" sz="1300" dirty="0" smtClean="0">
                <a:solidFill>
                  <a:srgbClr val="FF0000"/>
                </a:solidFill>
                <a:latin typeface="Arial" panose="020B0604020202020204" pitchFamily="34" charset="0"/>
                <a:cs typeface="Arial" panose="020B0604020202020204" pitchFamily="34" charset="0"/>
              </a:rPr>
              <a:t/>
            </a:r>
            <a:br>
              <a:rPr lang="en-US" altLang="ja-JP" sz="1300" dirty="0" smtClean="0">
                <a:solidFill>
                  <a:srgbClr val="FF0000"/>
                </a:solidFill>
                <a:latin typeface="Arial" panose="020B0604020202020204" pitchFamily="34" charset="0"/>
                <a:cs typeface="Arial" panose="020B0604020202020204" pitchFamily="34" charset="0"/>
              </a:rPr>
            </a:br>
            <a:endParaRPr kumimoji="1" lang="ja-JP" altLang="en-US" sz="13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17</a:t>
            </a:fld>
            <a:endParaRPr kumimoji="1" lang="ja-JP" altLang="en-US" dirty="0"/>
          </a:p>
        </p:txBody>
      </p:sp>
      <p:sp>
        <p:nvSpPr>
          <p:cNvPr id="3" name="テキスト ボックス 2"/>
          <p:cNvSpPr txBox="1"/>
          <p:nvPr/>
        </p:nvSpPr>
        <p:spPr>
          <a:xfrm>
            <a:off x="441409" y="1484784"/>
            <a:ext cx="7560840" cy="646331"/>
          </a:xfrm>
          <a:prstGeom prst="rect">
            <a:avLst/>
          </a:prstGeom>
          <a:noFill/>
        </p:spPr>
        <p:txBody>
          <a:bodyPr wrap="square" rtlCol="0">
            <a:spAutoFit/>
          </a:bodyPr>
          <a:lstStyle/>
          <a:p>
            <a:pPr marL="171450" indent="-171450">
              <a:buFont typeface="Arial" panose="020B0604020202020204" pitchFamily="34" charset="0"/>
              <a:buChar char="•"/>
            </a:pPr>
            <a:r>
              <a:rPr lang="en-US" altLang="ja-JP" sz="1200" u="sng" dirty="0">
                <a:solidFill>
                  <a:srgbClr val="FF0000"/>
                </a:solidFill>
                <a:latin typeface="Arial" panose="020B0604020202020204" pitchFamily="34" charset="0"/>
                <a:cs typeface="Arial" panose="020B0604020202020204" pitchFamily="34" charset="0"/>
              </a:rPr>
              <a:t>Note that the amount should be shown in whole (unrounded) yen in some fields</a:t>
            </a:r>
            <a:r>
              <a:rPr lang="en-US" altLang="ja-JP" sz="1200" u="sng" dirty="0" smtClean="0">
                <a:solidFill>
                  <a:srgbClr val="FF000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Note </a:t>
            </a:r>
            <a:r>
              <a:rPr lang="en-US" altLang="ja-JP" sz="1200" dirty="0">
                <a:latin typeface="Arial" panose="020B0604020202020204" pitchFamily="34" charset="0"/>
                <a:cs typeface="Arial" panose="020B0604020202020204" pitchFamily="34" charset="0"/>
              </a:rPr>
              <a:t>to international </a:t>
            </a:r>
            <a:r>
              <a:rPr lang="en-US" altLang="ja-JP" sz="1200" dirty="0" smtClean="0">
                <a:latin typeface="Arial" panose="020B0604020202020204" pitchFamily="34" charset="0"/>
                <a:cs typeface="Arial" panose="020B0604020202020204" pitchFamily="34" charset="0"/>
              </a:rPr>
              <a:t>students: Please enter the relationship with your sponsor in the applicable field. (</a:t>
            </a:r>
            <a:r>
              <a:rPr lang="en-US" altLang="ja-JP" sz="1200" dirty="0">
                <a:latin typeface="Arial" panose="020B0604020202020204" pitchFamily="34" charset="0"/>
                <a:cs typeface="Arial" panose="020B0604020202020204" pitchFamily="34" charset="0"/>
              </a:rPr>
              <a:t>e.g. </a:t>
            </a:r>
            <a:r>
              <a:rPr lang="en-US" altLang="ja-JP" sz="1200" dirty="0" smtClean="0">
                <a:latin typeface="Arial" panose="020B0604020202020204" pitchFamily="34" charset="0"/>
                <a:cs typeface="Arial" panose="020B0604020202020204" pitchFamily="34" charset="0"/>
              </a:rPr>
              <a:t>“father</a:t>
            </a:r>
            <a:r>
              <a:rPr lang="en-US" altLang="ja-JP" sz="1200" dirty="0">
                <a:latin typeface="Arial" panose="020B0604020202020204" pitchFamily="34" charset="0"/>
                <a:cs typeface="Arial" panose="020B0604020202020204" pitchFamily="34" charset="0"/>
              </a:rPr>
              <a:t>”).</a:t>
            </a:r>
            <a:endParaRPr kumimoji="1" lang="ja-JP" altLang="en-US" sz="1200"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369"/>
          <a:stretch/>
        </p:blipFill>
        <p:spPr bwMode="auto">
          <a:xfrm>
            <a:off x="899592" y="2317625"/>
            <a:ext cx="5657453" cy="423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線矢印コネクタ 13"/>
          <p:cNvCxnSpPr/>
          <p:nvPr/>
        </p:nvCxnSpPr>
        <p:spPr>
          <a:xfrm flipH="1" flipV="1">
            <a:off x="2983737" y="2722272"/>
            <a:ext cx="1224136"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283968" y="2537607"/>
            <a:ext cx="2839303" cy="369332"/>
          </a:xfrm>
          <a:prstGeom prst="rect">
            <a:avLst/>
          </a:prstGeom>
          <a:noFill/>
        </p:spPr>
        <p:txBody>
          <a:bodyPr wrap="none" rtlCol="0">
            <a:spAutoFit/>
          </a:bodyPr>
          <a:lstStyle/>
          <a:p>
            <a:pPr lvl="0"/>
            <a:r>
              <a:rPr lang="en-US" altLang="ja-JP" dirty="0">
                <a:solidFill>
                  <a:srgbClr val="FF0000"/>
                </a:solidFill>
                <a:latin typeface="Arial" panose="020B0604020202020204" pitchFamily="34" charset="0"/>
                <a:cs typeface="Arial" panose="020B0604020202020204" pitchFamily="34" charset="0"/>
              </a:rPr>
              <a:t>Total amount is displayed.</a:t>
            </a:r>
            <a:endParaRPr lang="ja-JP" altLang="ja-JP" dirty="0">
              <a:solidFill>
                <a:srgbClr val="FF0000"/>
              </a:solidFill>
              <a:latin typeface="Arial" panose="020B0604020202020204" pitchFamily="34" charset="0"/>
              <a:cs typeface="Arial" panose="020B0604020202020204" pitchFamily="34" charset="0"/>
            </a:endParaRPr>
          </a:p>
        </p:txBody>
      </p:sp>
      <p:sp>
        <p:nvSpPr>
          <p:cNvPr id="18" name="右大かっこ 17"/>
          <p:cNvSpPr/>
          <p:nvPr/>
        </p:nvSpPr>
        <p:spPr>
          <a:xfrm>
            <a:off x="3523797" y="2838121"/>
            <a:ext cx="72008" cy="906594"/>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rgbClr val="FF0000"/>
              </a:solidFill>
            </a:endParaRPr>
          </a:p>
        </p:txBody>
      </p:sp>
      <p:sp>
        <p:nvSpPr>
          <p:cNvPr id="19" name="正方形/長方形 18"/>
          <p:cNvSpPr/>
          <p:nvPr/>
        </p:nvSpPr>
        <p:spPr>
          <a:xfrm>
            <a:off x="3779912" y="2968252"/>
            <a:ext cx="2808312" cy="646331"/>
          </a:xfrm>
          <a:prstGeom prst="rect">
            <a:avLst/>
          </a:prstGeom>
        </p:spPr>
        <p:txBody>
          <a:bodyPr wrap="square">
            <a:spAutoFit/>
          </a:bodyPr>
          <a:lstStyle/>
          <a:p>
            <a:r>
              <a:rPr lang="en-US" altLang="ja-JP" dirty="0">
                <a:solidFill>
                  <a:srgbClr val="FF0000"/>
                </a:solidFill>
                <a:latin typeface="Arial" panose="020B0604020202020204" pitchFamily="34" charset="0"/>
                <a:cs typeface="Arial" panose="020B0604020202020204" pitchFamily="34" charset="0"/>
              </a:rPr>
              <a:t>Note: Show the amount in whole (unrounded) yen.</a:t>
            </a:r>
            <a:endParaRPr lang="ja-JP"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28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363272" cy="1656184"/>
          </a:xfrm>
        </p:spPr>
        <p:txBody>
          <a:bodyPr>
            <a:normAutofit fontScale="90000"/>
          </a:bodyPr>
          <a:lstStyle/>
          <a:p>
            <a:pPr algn="l"/>
            <a:r>
              <a:rPr lang="en-US" altLang="ja-JP" sz="2000" b="1" dirty="0">
                <a:latin typeface="Arial" panose="020B0604020202020204" pitchFamily="34" charset="0"/>
                <a:cs typeface="Arial" panose="020B0604020202020204" pitchFamily="34" charset="0"/>
              </a:rPr>
              <a:t>Household </a:t>
            </a:r>
            <a:r>
              <a:rPr lang="en-US" altLang="ja-JP" sz="2000" b="1" dirty="0" smtClean="0">
                <a:latin typeface="Arial" panose="020B0604020202020204" pitchFamily="34" charset="0"/>
                <a:cs typeface="Arial" panose="020B0604020202020204" pitchFamily="34" charset="0"/>
              </a:rPr>
              <a:t>information </a:t>
            </a:r>
            <a:r>
              <a:rPr lang="en-US" altLang="ja-JP" sz="2000" b="1" dirty="0">
                <a:latin typeface="Arial" panose="020B0604020202020204" pitchFamily="34" charset="0"/>
                <a:cs typeface="Arial" panose="020B0604020202020204" pitchFamily="34" charset="0"/>
              </a:rPr>
              <a:t>(Continued from previous page)</a:t>
            </a:r>
            <a:r>
              <a:rPr lang="ja-JP" altLang="ja-JP" sz="1800" dirty="0">
                <a:latin typeface="Arial" panose="020B0604020202020204" pitchFamily="34" charset="0"/>
                <a:cs typeface="Arial" panose="020B0604020202020204" pitchFamily="34" charset="0"/>
              </a:rPr>
              <a:t/>
            </a:r>
            <a:br>
              <a:rPr lang="ja-JP" altLang="ja-JP" sz="1800" dirty="0">
                <a:latin typeface="Arial" panose="020B0604020202020204" pitchFamily="34" charset="0"/>
                <a:cs typeface="Arial" panose="020B0604020202020204" pitchFamily="34" charset="0"/>
              </a:rPr>
            </a:br>
            <a:r>
              <a:rPr lang="en-US" altLang="ja-JP" sz="1600" b="1" dirty="0" smtClean="0">
                <a:solidFill>
                  <a:prstClr val="black"/>
                </a:solidFill>
                <a:latin typeface="Arial" panose="020B0604020202020204" pitchFamily="34" charset="0"/>
                <a:cs typeface="Arial" panose="020B0604020202020204" pitchFamily="34" charset="0"/>
              </a:rPr>
              <a:t/>
            </a:r>
            <a:br>
              <a:rPr lang="en-US" altLang="ja-JP" sz="1600" b="1" dirty="0" smtClean="0">
                <a:solidFill>
                  <a:prstClr val="black"/>
                </a:solidFill>
                <a:latin typeface="Arial" panose="020B0604020202020204" pitchFamily="34" charset="0"/>
                <a:cs typeface="Arial" panose="020B0604020202020204" pitchFamily="34" charset="0"/>
              </a:rPr>
            </a:br>
            <a:r>
              <a:rPr lang="en-US" altLang="ja-JP" sz="1600" b="1" dirty="0" smtClean="0">
                <a:solidFill>
                  <a:prstClr val="black"/>
                </a:solidFill>
                <a:latin typeface="Arial" panose="020B0604020202020204" pitchFamily="34" charset="0"/>
                <a:cs typeface="Arial" panose="020B0604020202020204" pitchFamily="34" charset="0"/>
              </a:rPr>
              <a:t>(4) </a:t>
            </a:r>
            <a:r>
              <a:rPr lang="en-US" altLang="ja-JP" sz="1800" b="1" dirty="0" smtClean="0">
                <a:latin typeface="Arial" panose="020B0604020202020204" pitchFamily="34" charset="0"/>
                <a:cs typeface="Arial" panose="020B0604020202020204" pitchFamily="34" charset="0"/>
              </a:rPr>
              <a:t>School attendance</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400" b="1" dirty="0">
                <a:latin typeface="Arial" panose="020B0604020202020204" pitchFamily="34" charset="0"/>
                <a:cs typeface="Arial" panose="020B0604020202020204" pitchFamily="34" charset="0"/>
              </a:rPr>
              <a:t>Fill in this window if any of your household members, including your spouse, father and mother, is attending a school.</a:t>
            </a:r>
            <a:r>
              <a:rPr lang="ja-JP" altLang="ja-JP" sz="1400" b="1" dirty="0">
                <a:latin typeface="Arial" panose="020B0604020202020204" pitchFamily="34" charset="0"/>
                <a:cs typeface="Arial" panose="020B0604020202020204" pitchFamily="34" charset="0"/>
              </a:rPr>
              <a:t/>
            </a:r>
            <a:br>
              <a:rPr lang="ja-JP" altLang="ja-JP" sz="1400" b="1" dirty="0">
                <a:latin typeface="Arial" panose="020B0604020202020204" pitchFamily="34" charset="0"/>
                <a:cs typeface="Arial" panose="020B0604020202020204" pitchFamily="34" charset="0"/>
              </a:rPr>
            </a:br>
            <a:r>
              <a:rPr lang="en-US" altLang="ja-JP" sz="1400" b="1" dirty="0">
                <a:latin typeface="Arial" panose="020B0604020202020204" pitchFamily="34" charset="0"/>
                <a:cs typeface="Arial" panose="020B0604020202020204" pitchFamily="34" charset="0"/>
              </a:rPr>
              <a:t>Select “yes” or “no” in the “Attending school” field. </a:t>
            </a:r>
            <a:r>
              <a:rPr lang="en-US" altLang="ja-JP" sz="1400" b="1" u="sng" dirty="0">
                <a:solidFill>
                  <a:srgbClr val="FF0000"/>
                </a:solidFill>
                <a:latin typeface="Arial" panose="020B0604020202020204" pitchFamily="34" charset="0"/>
                <a:cs typeface="Arial" panose="020B0604020202020204" pitchFamily="34" charset="0"/>
              </a:rPr>
              <a:t>For “Academic year,” select the year as of April 1, </a:t>
            </a:r>
            <a:r>
              <a:rPr lang="en-US" altLang="ja-JP" sz="1400" b="1" u="sng" dirty="0" smtClean="0">
                <a:solidFill>
                  <a:srgbClr val="FF0000"/>
                </a:solidFill>
                <a:latin typeface="Arial" panose="020B0604020202020204" pitchFamily="34" charset="0"/>
                <a:cs typeface="Arial" panose="020B0604020202020204" pitchFamily="34" charset="0"/>
              </a:rPr>
              <a:t>2017.</a:t>
            </a:r>
            <a:endParaRPr lang="ja-JP" altLang="ja-JP" sz="1400" b="1" u="sng" dirty="0">
              <a:solidFill>
                <a:srgbClr val="FF0000"/>
              </a:solidFill>
              <a:latin typeface="Arial" panose="020B0604020202020204" pitchFamily="34" charset="0"/>
              <a:cs typeface="Arial" panose="020B0604020202020204" pitchFamily="34" charset="0"/>
            </a:endParaRPr>
          </a:p>
        </p:txBody>
      </p:sp>
      <p:pic>
        <p:nvPicPr>
          <p:cNvPr id="1638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899592" y="1939750"/>
            <a:ext cx="6912768" cy="350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6" y="5805264"/>
            <a:ext cx="8280920" cy="830997"/>
          </a:xfrm>
          <a:prstGeom prst="rect">
            <a:avLst/>
          </a:prstGeom>
          <a:noFill/>
        </p:spPr>
        <p:txBody>
          <a:bodyPr wrap="square" rtlCol="0">
            <a:spAutoFit/>
          </a:bodyPr>
          <a:lstStyle/>
          <a:p>
            <a:r>
              <a:rPr lang="en-US" altLang="ja-JP" sz="1600" b="1" dirty="0">
                <a:latin typeface="Arial" panose="020B0604020202020204" pitchFamily="34" charset="0"/>
                <a:cs typeface="Arial" panose="020B0604020202020204" pitchFamily="34" charset="0"/>
              </a:rPr>
              <a:t>After entering “Household information” by selecting applicable items and entering required information for all of your household members, including you, your spouse, father and mother, click </a:t>
            </a:r>
            <a:r>
              <a:rPr lang="en-US" altLang="ja-JP" sz="1600" b="1" dirty="0" smtClean="0">
                <a:latin typeface="Arial" panose="020B0604020202020204" pitchFamily="34" charset="0"/>
                <a:cs typeface="Arial" panose="020B0604020202020204" pitchFamily="34" charset="0"/>
              </a:rPr>
              <a:t>the </a:t>
            </a:r>
            <a:r>
              <a:rPr lang="en-US" altLang="ja-JP" sz="1600" b="1" dirty="0">
                <a:latin typeface="Arial" panose="020B0604020202020204" pitchFamily="34" charset="0"/>
                <a:cs typeface="Arial" panose="020B0604020202020204" pitchFamily="34" charset="0"/>
              </a:rPr>
              <a:t>“Save” button.</a:t>
            </a:r>
            <a:endParaRPr lang="ja-JP" altLang="ja-JP" sz="1600" b="1" dirty="0">
              <a:latin typeface="Arial" panose="020B0604020202020204" pitchFamily="34" charset="0"/>
              <a:cs typeface="Arial" panose="020B0604020202020204" pitchFamily="34" charset="0"/>
            </a:endParaRPr>
          </a:p>
        </p:txBody>
      </p:sp>
      <p:sp>
        <p:nvSpPr>
          <p:cNvPr id="4" name="角丸四角形 3"/>
          <p:cNvSpPr/>
          <p:nvPr/>
        </p:nvSpPr>
        <p:spPr>
          <a:xfrm>
            <a:off x="971600" y="2132856"/>
            <a:ext cx="3096344"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18</a:t>
            </a:fld>
            <a:endParaRPr kumimoji="1" lang="ja-JP" altLang="en-US" dirty="0"/>
          </a:p>
        </p:txBody>
      </p:sp>
      <p:sp>
        <p:nvSpPr>
          <p:cNvPr id="5" name="正方形/長方形 4"/>
          <p:cNvSpPr/>
          <p:nvPr/>
        </p:nvSpPr>
        <p:spPr>
          <a:xfrm>
            <a:off x="1475656" y="5157192"/>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8314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65"/>
          <a:stretch/>
        </p:blipFill>
        <p:spPr bwMode="auto">
          <a:xfrm>
            <a:off x="467544" y="793740"/>
            <a:ext cx="3528392" cy="248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78440" y="3284984"/>
            <a:ext cx="7762451" cy="648072"/>
          </a:xfrm>
        </p:spPr>
        <p:txBody>
          <a:bodyPr>
            <a:normAutofit fontScale="90000"/>
          </a:bodyPr>
          <a:lstStyle/>
          <a:p>
            <a:pPr algn="l"/>
            <a:r>
              <a:rPr kumimoji="1" lang="en-US" altLang="ja-JP" sz="1600" b="1" dirty="0" smtClean="0">
                <a:latin typeface="Arial" panose="020B0604020202020204" pitchFamily="34" charset="0"/>
                <a:cs typeface="Arial" panose="020B0604020202020204" pitchFamily="34" charset="0"/>
              </a:rPr>
              <a:t/>
            </a:r>
            <a:br>
              <a:rPr kumimoji="1" lang="en-US" altLang="ja-JP" sz="1600" b="1" dirty="0" smtClean="0">
                <a:latin typeface="Arial" panose="020B0604020202020204" pitchFamily="34" charset="0"/>
                <a:cs typeface="Arial" panose="020B0604020202020204" pitchFamily="34" charset="0"/>
              </a:rPr>
            </a:br>
            <a:r>
              <a:rPr lang="en-US" altLang="ja-JP" sz="1400" b="1" dirty="0" smtClean="0">
                <a:latin typeface="Arial" panose="020B0604020202020204" pitchFamily="34" charset="0"/>
                <a:cs typeface="Arial" panose="020B0604020202020204" pitchFamily="34" charset="0"/>
              </a:rPr>
              <a:t>Person </a:t>
            </a:r>
            <a:r>
              <a:rPr lang="en-US" altLang="ja-JP" sz="1400" b="1" dirty="0">
                <a:latin typeface="Arial" panose="020B0604020202020204" pitchFamily="34" charset="0"/>
                <a:cs typeface="Arial" panose="020B0604020202020204" pitchFamily="34" charset="0"/>
              </a:rPr>
              <a:t>with a disability/A-bomb </a:t>
            </a:r>
            <a:r>
              <a:rPr lang="en-US" altLang="ja-JP" sz="1400" b="1" dirty="0" smtClean="0">
                <a:latin typeface="Arial" panose="020B0604020202020204" pitchFamily="34" charset="0"/>
                <a:cs typeface="Arial" panose="020B0604020202020204" pitchFamily="34" charset="0"/>
              </a:rPr>
              <a:t>survivor</a:t>
            </a:r>
            <a:r>
              <a:rPr kumimoji="1" lang="en-US" altLang="ja-JP" sz="1400" b="1" dirty="0" smtClean="0">
                <a:latin typeface="Arial" panose="020B0604020202020204" pitchFamily="34" charset="0"/>
                <a:cs typeface="Arial" panose="020B0604020202020204" pitchFamily="34" charset="0"/>
              </a:rPr>
              <a:t/>
            </a:r>
            <a:br>
              <a:rPr kumimoji="1" lang="en-US" altLang="ja-JP" sz="1400" b="1" dirty="0" smtClean="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If applicable to any of your household members, select “yes” and fill in this window by selecting applicable items and entering required information.</a:t>
            </a:r>
            <a:r>
              <a:rPr lang="ja-JP" altLang="ja-JP" sz="1200" dirty="0">
                <a:latin typeface="Arial" panose="020B0604020202020204" pitchFamily="34" charset="0"/>
                <a:cs typeface="Arial" panose="020B0604020202020204" pitchFamily="34" charset="0"/>
              </a:rPr>
              <a:t/>
            </a:r>
            <a:br>
              <a:rPr lang="ja-JP" altLang="ja-JP" sz="1200" dirty="0">
                <a:latin typeface="Arial" panose="020B0604020202020204" pitchFamily="34" charset="0"/>
                <a:cs typeface="Arial" panose="020B0604020202020204" pitchFamily="34" charset="0"/>
              </a:rPr>
            </a:br>
            <a:endParaRPr kumimoji="1" lang="ja-JP" altLang="en-US" sz="1300" dirty="0">
              <a:latin typeface="Arial" panose="020B0604020202020204" pitchFamily="34" charset="0"/>
              <a:cs typeface="Arial" panose="020B0604020202020204" pitchFamily="34" charset="0"/>
            </a:endParaRPr>
          </a:p>
        </p:txBody>
      </p:sp>
      <p:sp>
        <p:nvSpPr>
          <p:cNvPr id="8" name="テキスト ボックス 7"/>
          <p:cNvSpPr txBox="1"/>
          <p:nvPr/>
        </p:nvSpPr>
        <p:spPr>
          <a:xfrm>
            <a:off x="384377" y="485964"/>
            <a:ext cx="7856514" cy="307777"/>
          </a:xfrm>
          <a:prstGeom prst="rect">
            <a:avLst/>
          </a:prstGeom>
          <a:noFill/>
        </p:spPr>
        <p:txBody>
          <a:bodyPr wrap="square" rtlCol="0">
            <a:spAutoFit/>
          </a:bodyPr>
          <a:lstStyle/>
          <a:p>
            <a:r>
              <a:rPr lang="en-US" altLang="ja-JP" sz="1400" b="1" dirty="0">
                <a:solidFill>
                  <a:srgbClr val="FF0000"/>
                </a:solidFill>
                <a:latin typeface="Arial" panose="020B0604020202020204" pitchFamily="34" charset="0"/>
                <a:cs typeface="Arial" panose="020B0604020202020204" pitchFamily="34" charset="0"/>
              </a:rPr>
              <a:t>Click </a:t>
            </a:r>
            <a:r>
              <a:rPr lang="en-US" altLang="ja-JP" sz="1400" b="1" dirty="0" smtClean="0">
                <a:solidFill>
                  <a:srgbClr val="FF0000"/>
                </a:solidFill>
                <a:latin typeface="Arial" panose="020B0604020202020204" pitchFamily="34" charset="0"/>
                <a:cs typeface="Arial" panose="020B0604020202020204" pitchFamily="34" charset="0"/>
              </a:rPr>
              <a:t>“Special </a:t>
            </a:r>
            <a:r>
              <a:rPr lang="en-US" altLang="ja-JP" sz="1400" b="1" dirty="0">
                <a:solidFill>
                  <a:srgbClr val="FF0000"/>
                </a:solidFill>
                <a:latin typeface="Arial" panose="020B0604020202020204" pitchFamily="34" charset="0"/>
                <a:cs typeface="Arial" panose="020B0604020202020204" pitchFamily="34" charset="0"/>
              </a:rPr>
              <a:t>deduction” in the “Application Information” window.</a:t>
            </a:r>
            <a:endParaRPr lang="ja-JP" altLang="ja-JP" sz="1400" b="1" dirty="0">
              <a:solidFill>
                <a:srgbClr val="FF0000"/>
              </a:solidFill>
              <a:latin typeface="Arial" panose="020B0604020202020204" pitchFamily="34" charset="0"/>
              <a:cs typeface="Arial" panose="020B0604020202020204" pitchFamily="34" charset="0"/>
            </a:endParaRPr>
          </a:p>
        </p:txBody>
      </p:sp>
      <p:sp>
        <p:nvSpPr>
          <p:cNvPr id="6" name="テキスト ボックス 5"/>
          <p:cNvSpPr txBox="1"/>
          <p:nvPr/>
        </p:nvSpPr>
        <p:spPr>
          <a:xfrm>
            <a:off x="266031" y="116632"/>
            <a:ext cx="4752528" cy="369332"/>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11</a:t>
            </a:r>
            <a:r>
              <a:rPr lang="en-US" altLang="ja-JP" dirty="0">
                <a:latin typeface="Arial" panose="020B0604020202020204" pitchFamily="34" charset="0"/>
                <a:cs typeface="Arial" panose="020B0604020202020204" pitchFamily="34" charset="0"/>
              </a:rPr>
              <a:t>. Special </a:t>
            </a:r>
            <a:r>
              <a:rPr lang="en-US" altLang="ja-JP" dirty="0" smtClean="0">
                <a:latin typeface="Arial" panose="020B0604020202020204" pitchFamily="34" charset="0"/>
                <a:cs typeface="Arial" panose="020B0604020202020204" pitchFamily="34" charset="0"/>
              </a:rPr>
              <a:t>deduction</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latin typeface="Arial" panose="020B0604020202020204" pitchFamily="34" charset="0"/>
                <a:cs typeface="Arial" panose="020B0604020202020204" pitchFamily="34" charset="0"/>
              </a:rPr>
              <a:t>19</a:t>
            </a:fld>
            <a:endParaRPr kumimoji="1" lang="ja-JP" altLang="en-US" dirty="0">
              <a:latin typeface="Arial" panose="020B0604020202020204" pitchFamily="34" charset="0"/>
              <a:cs typeface="Arial" panose="020B0604020202020204" pitchFamily="34" charset="0"/>
            </a:endParaRPr>
          </a:p>
        </p:txBody>
      </p:sp>
      <p:sp>
        <p:nvSpPr>
          <p:cNvPr id="11" name="角丸四角形 10"/>
          <p:cNvSpPr/>
          <p:nvPr/>
        </p:nvSpPr>
        <p:spPr>
          <a:xfrm>
            <a:off x="501490" y="2723295"/>
            <a:ext cx="1118181" cy="108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60" r="3709" b="4081"/>
          <a:stretch/>
        </p:blipFill>
        <p:spPr bwMode="auto">
          <a:xfrm>
            <a:off x="514483" y="3971118"/>
            <a:ext cx="3856948" cy="264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66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normAutofit fontScale="90000"/>
          </a:bodyPr>
          <a:lstStyle/>
          <a:p>
            <a:r>
              <a:rPr lang="en-US" altLang="ja-JP" sz="4000" dirty="0">
                <a:latin typeface="Arial" panose="020B0604020202020204" pitchFamily="34" charset="0"/>
                <a:cs typeface="Arial" panose="020B0604020202020204" pitchFamily="34" charset="0"/>
              </a:rPr>
              <a:t>Exemption Application </a:t>
            </a:r>
            <a:r>
              <a:rPr lang="en-US" altLang="ja-JP" sz="4000" dirty="0" smtClean="0">
                <a:latin typeface="Arial" panose="020B0604020202020204" pitchFamily="34" charset="0"/>
                <a:cs typeface="Arial" panose="020B0604020202020204" pitchFamily="34" charset="0"/>
              </a:rPr>
              <a:t>System</a:t>
            </a:r>
            <a:br>
              <a:rPr lang="en-US" altLang="ja-JP" sz="4000" dirty="0" smtClean="0">
                <a:latin typeface="Arial" panose="020B0604020202020204" pitchFamily="34" charset="0"/>
                <a:cs typeface="Arial" panose="020B0604020202020204" pitchFamily="34" charset="0"/>
              </a:rPr>
            </a:br>
            <a:r>
              <a:rPr lang="en-US" altLang="ja-JP" sz="4000" dirty="0" smtClean="0">
                <a:latin typeface="Arial" panose="020B0604020202020204" pitchFamily="34" charset="0"/>
                <a:cs typeface="Arial" panose="020B0604020202020204" pitchFamily="34" charset="0"/>
              </a:rPr>
              <a:t>Contents</a:t>
            </a:r>
            <a:endParaRPr kumimoji="1" lang="ja-JP" altLang="en-US" sz="4000" dirty="0"/>
          </a:p>
        </p:txBody>
      </p:sp>
      <p:sp>
        <p:nvSpPr>
          <p:cNvPr id="3" name="コンテンツ プレースホルダー 2"/>
          <p:cNvSpPr>
            <a:spLocks noGrp="1"/>
          </p:cNvSpPr>
          <p:nvPr>
            <p:ph idx="1"/>
          </p:nvPr>
        </p:nvSpPr>
        <p:spPr>
          <a:xfrm>
            <a:off x="457200" y="2248272"/>
            <a:ext cx="8229600" cy="4061048"/>
          </a:xfrm>
        </p:spPr>
        <p:txBody>
          <a:bodyPr>
            <a:normAutofit fontScale="40000" lnSpcReduction="20000"/>
          </a:bodyPr>
          <a:lstStyle/>
          <a:p>
            <a:pPr marL="0" indent="0">
              <a:buNone/>
            </a:pPr>
            <a:r>
              <a:rPr lang="en-US" altLang="ja-JP" dirty="0">
                <a:latin typeface="Arial" panose="020B0604020202020204" pitchFamily="34" charset="0"/>
                <a:cs typeface="Arial" panose="020B0604020202020204" pitchFamily="34" charset="0"/>
              </a:rPr>
              <a:t>1. Accessing the Exemption Application </a:t>
            </a:r>
            <a:r>
              <a:rPr lang="en-US" altLang="ja-JP" dirty="0" smtClean="0">
                <a:latin typeface="Arial" panose="020B0604020202020204" pitchFamily="34" charset="0"/>
                <a:cs typeface="Arial" panose="020B0604020202020204" pitchFamily="34" charset="0"/>
              </a:rPr>
              <a:t>System …p. 3</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2. </a:t>
            </a:r>
            <a:r>
              <a:rPr lang="en-US" altLang="ja-JP" dirty="0" smtClean="0">
                <a:latin typeface="Arial" panose="020B0604020202020204" pitchFamily="34" charset="0"/>
                <a:cs typeface="Arial" panose="020B0604020202020204" pitchFamily="34" charset="0"/>
              </a:rPr>
              <a:t>Selection </a:t>
            </a:r>
            <a:r>
              <a:rPr lang="en-US" altLang="ja-JP" dirty="0">
                <a:latin typeface="Arial" panose="020B0604020202020204" pitchFamily="34" charset="0"/>
                <a:cs typeface="Arial" panose="020B0604020202020204" pitchFamily="34" charset="0"/>
              </a:rPr>
              <a:t>of the kind of application/Re-login screen (for in-coming freshmen</a:t>
            </a:r>
            <a:r>
              <a:rPr lang="en-US" altLang="ja-JP" dirty="0" smtClean="0">
                <a:latin typeface="Arial" panose="020B0604020202020204" pitchFamily="34" charset="0"/>
                <a:cs typeface="Arial" panose="020B0604020202020204" pitchFamily="34" charset="0"/>
              </a:rPr>
              <a:t>) …p. 4</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3. Selection of the kind of application/Re-login screen (for persons enrolled in Osaka University</a:t>
            </a:r>
            <a:r>
              <a:rPr lang="en-US" altLang="ja-JP" dirty="0" smtClean="0">
                <a:latin typeface="Arial" panose="020B0604020202020204" pitchFamily="34" charset="0"/>
                <a:cs typeface="Arial" panose="020B0604020202020204" pitchFamily="34" charset="0"/>
              </a:rPr>
              <a:t>) …p. 6</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4. Kind of application/Applicant’s </a:t>
            </a:r>
            <a:r>
              <a:rPr lang="en-US" altLang="ja-JP" dirty="0" smtClean="0">
                <a:latin typeface="Arial" panose="020B0604020202020204" pitchFamily="34" charset="0"/>
                <a:cs typeface="Arial" panose="020B0604020202020204" pitchFamily="34" charset="0"/>
              </a:rPr>
              <a:t>information …p. 7</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5. Reason for application and source of living expenses/Contact information of the applicant/Contact information of the applicant’s family member(s</a:t>
            </a:r>
            <a:r>
              <a:rPr lang="en-US" altLang="ja-JP" dirty="0" smtClean="0">
                <a:latin typeface="Arial" panose="020B0604020202020204" pitchFamily="34" charset="0"/>
                <a:cs typeface="Arial" panose="020B0604020202020204" pitchFamily="34" charset="0"/>
              </a:rPr>
              <a:t>) …p. 9</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6. </a:t>
            </a:r>
            <a:r>
              <a:rPr lang="en-US" altLang="ja-JP" dirty="0" smtClean="0">
                <a:latin typeface="Arial" panose="020B0604020202020204" pitchFamily="34" charset="0"/>
                <a:cs typeface="Arial" panose="020B0604020202020204" pitchFamily="34" charset="0"/>
              </a:rPr>
              <a:t>Checklist for required documents …p. 11</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7. Financial </a:t>
            </a:r>
            <a:r>
              <a:rPr lang="en-US" altLang="ja-JP" dirty="0" smtClean="0">
                <a:latin typeface="Arial" panose="020B0604020202020204" pitchFamily="34" charset="0"/>
                <a:cs typeface="Arial" panose="020B0604020202020204" pitchFamily="34" charset="0"/>
              </a:rPr>
              <a:t>aid …p. 12</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8. Password to </a:t>
            </a:r>
            <a:r>
              <a:rPr lang="en-US" altLang="ja-JP" dirty="0" smtClean="0">
                <a:latin typeface="Arial" panose="020B0604020202020204" pitchFamily="34" charset="0"/>
                <a:cs typeface="Arial" panose="020B0604020202020204" pitchFamily="34" charset="0"/>
              </a:rPr>
              <a:t>edit your </a:t>
            </a:r>
            <a:r>
              <a:rPr lang="en-US" altLang="ja-JP" dirty="0">
                <a:latin typeface="Arial" panose="020B0604020202020204" pitchFamily="34" charset="0"/>
                <a:cs typeface="Arial" panose="020B0604020202020204" pitchFamily="34" charset="0"/>
              </a:rPr>
              <a:t>data (issued to in-coming freshmen only)/Saving as </a:t>
            </a:r>
            <a:r>
              <a:rPr lang="en-US" altLang="ja-JP" dirty="0" smtClean="0">
                <a:latin typeface="Arial" panose="020B0604020202020204" pitchFamily="34" charset="0"/>
                <a:cs typeface="Arial" panose="020B0604020202020204" pitchFamily="34" charset="0"/>
              </a:rPr>
              <a:t>draft …p. 13</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9. The second and subsequent </a:t>
            </a:r>
            <a:r>
              <a:rPr lang="en-US" altLang="ja-JP" dirty="0" smtClean="0">
                <a:latin typeface="Arial" panose="020B0604020202020204" pitchFamily="34" charset="0"/>
                <a:cs typeface="Arial" panose="020B0604020202020204" pitchFamily="34" charset="0"/>
              </a:rPr>
              <a:t>login …p. 14</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10. Household </a:t>
            </a:r>
            <a:r>
              <a:rPr lang="en-US" altLang="ja-JP" dirty="0" smtClean="0">
                <a:latin typeface="Arial" panose="020B0604020202020204" pitchFamily="34" charset="0"/>
                <a:cs typeface="Arial" panose="020B0604020202020204" pitchFamily="34" charset="0"/>
              </a:rPr>
              <a:t>information …p. 15</a:t>
            </a:r>
            <a:endParaRPr lang="ja-JP" altLang="en-US" dirty="0" smtClean="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11. Special </a:t>
            </a:r>
            <a:r>
              <a:rPr lang="en-US" altLang="ja-JP" dirty="0" smtClean="0">
                <a:latin typeface="Arial" panose="020B0604020202020204" pitchFamily="34" charset="0"/>
                <a:cs typeface="Arial" panose="020B0604020202020204" pitchFamily="34" charset="0"/>
              </a:rPr>
              <a:t>deduction</a:t>
            </a:r>
            <a:r>
              <a:rPr lang="ja-JP" altLang="en-US"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…p. 19</a:t>
            </a:r>
            <a:endParaRPr lang="ja-JP" altLang="en-US" dirty="0" smtClean="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12. Self-supporting student’s income </a:t>
            </a:r>
            <a:r>
              <a:rPr lang="en-US" altLang="ja-JP" dirty="0" smtClean="0">
                <a:latin typeface="Arial" panose="020B0604020202020204" pitchFamily="34" charset="0"/>
                <a:cs typeface="Arial" panose="020B0604020202020204" pitchFamily="34" charset="0"/>
              </a:rPr>
              <a:t>statement</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…p. 21</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13. Unsponsored international student’s income </a:t>
            </a:r>
            <a:r>
              <a:rPr lang="en-US" altLang="ja-JP" dirty="0" smtClean="0">
                <a:latin typeface="Arial" panose="020B0604020202020204" pitchFamily="34" charset="0"/>
                <a:cs typeface="Arial" panose="020B0604020202020204" pitchFamily="34" charset="0"/>
              </a:rPr>
              <a:t>statement …p. 23</a:t>
            </a:r>
            <a:endParaRPr lang="ja-JP" altLang="en-US" dirty="0" smtClean="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14. Confirmation of data entered </a:t>
            </a:r>
            <a:r>
              <a:rPr lang="en-US" altLang="ja-JP" dirty="0" smtClean="0">
                <a:latin typeface="Arial" panose="020B0604020202020204" pitchFamily="34" charset="0"/>
                <a:cs typeface="Arial" panose="020B0604020202020204" pitchFamily="34" charset="0"/>
              </a:rPr>
              <a:t>…p. 27</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15. Confirmation of application forms </a:t>
            </a:r>
            <a:r>
              <a:rPr lang="en-US" altLang="ja-JP" dirty="0" smtClean="0">
                <a:latin typeface="Arial" panose="020B0604020202020204" pitchFamily="34" charset="0"/>
                <a:cs typeface="Arial" panose="020B0604020202020204" pitchFamily="34" charset="0"/>
              </a:rPr>
              <a:t>…p. 28</a:t>
            </a:r>
            <a:endParaRPr lang="ja-JP" altLang="en-US"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16. Registration </a:t>
            </a:r>
            <a:r>
              <a:rPr lang="en-US" altLang="ja-JP" dirty="0" smtClean="0">
                <a:latin typeface="Arial" panose="020B0604020202020204" pitchFamily="34" charset="0"/>
                <a:cs typeface="Arial" panose="020B0604020202020204" pitchFamily="34" charset="0"/>
              </a:rPr>
              <a:t>…p. 29</a:t>
            </a:r>
            <a:endParaRPr lang="ja-JP" altLang="en-US" dirty="0" smtClean="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17. Confirmation after registration/Preparation of application forms </a:t>
            </a:r>
            <a:r>
              <a:rPr lang="en-US" altLang="ja-JP" dirty="0" smtClean="0">
                <a:latin typeface="Arial" panose="020B0604020202020204" pitchFamily="34" charset="0"/>
                <a:cs typeface="Arial" panose="020B0604020202020204" pitchFamily="34" charset="0"/>
              </a:rPr>
              <a:t>…p. 30</a:t>
            </a:r>
            <a:endParaRPr lang="ja-JP" altLang="ja-JP"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C77B7CE5-07A5-4B1C-B277-92A1BF91588B}" type="slidenum">
              <a:rPr kumimoji="1" lang="ja-JP" altLang="en-US" smtClean="0"/>
              <a:t>2</a:t>
            </a:fld>
            <a:endParaRPr kumimoji="1" lang="ja-JP" altLang="en-US" dirty="0"/>
          </a:p>
        </p:txBody>
      </p:sp>
    </p:spTree>
    <p:extLst>
      <p:ext uri="{BB962C8B-B14F-4D97-AF65-F5344CB8AC3E}">
        <p14:creationId xmlns:p14="http://schemas.microsoft.com/office/powerpoint/2010/main" val="671816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t="13325"/>
          <a:stretch/>
        </p:blipFill>
        <p:spPr>
          <a:xfrm>
            <a:off x="348212" y="1650713"/>
            <a:ext cx="8533111" cy="4006179"/>
          </a:xfrm>
          <a:prstGeom prst="rect">
            <a:avLst/>
          </a:prstGeom>
        </p:spPr>
      </p:pic>
      <p:sp>
        <p:nvSpPr>
          <p:cNvPr id="2" name="タイトル 1"/>
          <p:cNvSpPr>
            <a:spLocks noGrp="1"/>
          </p:cNvSpPr>
          <p:nvPr>
            <p:ph type="title"/>
          </p:nvPr>
        </p:nvSpPr>
        <p:spPr>
          <a:xfrm>
            <a:off x="457820" y="548680"/>
            <a:ext cx="8068142" cy="1728192"/>
          </a:xfrm>
        </p:spPr>
        <p:txBody>
          <a:bodyPr>
            <a:normAutofit fontScale="90000"/>
          </a:bodyPr>
          <a:lstStyle/>
          <a:p>
            <a:pPr algn="l"/>
            <a:r>
              <a:rPr kumimoji="0" lang="en-US" altLang="ja-JP" sz="12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200" b="1" kern="0" dirty="0" smtClean="0">
                <a:solidFill>
                  <a:srgbClr val="000000"/>
                </a:solidFill>
                <a:latin typeface="Arial" panose="020B0604020202020204" pitchFamily="34" charset="0"/>
                <a:cs typeface="Arial" panose="020B0604020202020204" pitchFamily="34" charset="0"/>
                <a:sym typeface="Calibri" pitchFamily="34" charset="0"/>
              </a:rPr>
            </a:br>
            <a:r>
              <a:rPr kumimoji="0" lang="en-US" altLang="ja-JP" sz="12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200" b="1" kern="0" dirty="0" smtClean="0">
                <a:solidFill>
                  <a:srgbClr val="000000"/>
                </a:solidFill>
                <a:latin typeface="Arial" panose="020B0604020202020204" pitchFamily="34" charset="0"/>
                <a:cs typeface="Arial" panose="020B0604020202020204" pitchFamily="34" charset="0"/>
                <a:sym typeface="Calibri" pitchFamily="34" charset="0"/>
              </a:rPr>
            </a:br>
            <a:r>
              <a:rPr kumimoji="0" lang="en-US" altLang="ja-JP" sz="12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200" b="1" kern="0" dirty="0">
                <a:solidFill>
                  <a:srgbClr val="000000"/>
                </a:solidFill>
                <a:latin typeface="Arial" panose="020B0604020202020204" pitchFamily="34" charset="0"/>
                <a:cs typeface="Arial" panose="020B0604020202020204" pitchFamily="34" charset="0"/>
                <a:sym typeface="Calibri" pitchFamily="34" charset="0"/>
              </a:rPr>
            </a:br>
            <a:r>
              <a:rPr lang="en-US" altLang="ja-JP" sz="1800" b="1" dirty="0">
                <a:latin typeface="Arial" panose="020B0604020202020204" pitchFamily="34" charset="0"/>
                <a:cs typeface="Arial" panose="020B0604020202020204" pitchFamily="34" charset="0"/>
              </a:rPr>
              <a:t>Special </a:t>
            </a:r>
            <a:r>
              <a:rPr lang="en-US" altLang="ja-JP" sz="1800" b="1" dirty="0" smtClean="0">
                <a:latin typeface="Arial" panose="020B0604020202020204" pitchFamily="34" charset="0"/>
                <a:cs typeface="Arial" panose="020B0604020202020204" pitchFamily="34" charset="0"/>
              </a:rPr>
              <a:t>deduction </a:t>
            </a:r>
            <a:r>
              <a:rPr lang="en-US" altLang="ja-JP" sz="1800" b="1" dirty="0">
                <a:latin typeface="Arial" panose="020B0604020202020204" pitchFamily="34" charset="0"/>
                <a:cs typeface="Arial" panose="020B0604020202020204" pitchFamily="34" charset="0"/>
              </a:rPr>
              <a:t>(Continued from previous page</a:t>
            </a:r>
            <a:r>
              <a:rPr lang="en-US" altLang="ja-JP" sz="1800" b="1" dirty="0" smtClean="0">
                <a:latin typeface="Arial" panose="020B0604020202020204" pitchFamily="34" charset="0"/>
                <a:cs typeface="Arial" panose="020B0604020202020204" pitchFamily="34" charset="0"/>
              </a:rPr>
              <a:t>)</a:t>
            </a:r>
            <a:r>
              <a:rPr lang="en-US" altLang="ja-JP" sz="1800" b="1" dirty="0" smtClean="0">
                <a:solidFill>
                  <a:prstClr val="black"/>
                </a:solidFill>
                <a:latin typeface="Arial" panose="020B0604020202020204" pitchFamily="34" charset="0"/>
                <a:cs typeface="Arial" panose="020B0604020202020204" pitchFamily="34" charset="0"/>
              </a:rPr>
              <a:t/>
            </a:r>
            <a:br>
              <a:rPr lang="en-US" altLang="ja-JP" sz="1800" b="1" dirty="0" smtClean="0">
                <a:solidFill>
                  <a:prstClr val="black"/>
                </a:solidFill>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Household </a:t>
            </a:r>
            <a:r>
              <a:rPr lang="en-US" altLang="ja-JP" sz="1600" b="1" dirty="0">
                <a:latin typeface="Arial" panose="020B0604020202020204" pitchFamily="34" charset="0"/>
                <a:cs typeface="Arial" panose="020B0604020202020204" pitchFamily="34" charset="0"/>
              </a:rPr>
              <a:t>with recipient(s) of long-term medical care (who is recognized as needing long-term care</a:t>
            </a:r>
            <a:r>
              <a:rPr lang="en-US" altLang="ja-JP" sz="1600" b="1" dirty="0" smtClean="0">
                <a:latin typeface="Arial" panose="020B0604020202020204" pitchFamily="34" charset="0"/>
                <a:cs typeface="Arial" panose="020B0604020202020204" pitchFamily="34" charset="0"/>
              </a:rPr>
              <a:t>)</a:t>
            </a:r>
            <a:r>
              <a:rPr kumimoji="0" lang="en-US" altLang="ja-JP" sz="16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a:solidFill>
                  <a:srgbClr val="000000"/>
                </a:solidFill>
                <a:latin typeface="Arial" panose="020B0604020202020204" pitchFamily="34" charset="0"/>
                <a:cs typeface="Arial" panose="020B0604020202020204" pitchFamily="34" charset="0"/>
                <a:sym typeface="Calibri" pitchFamily="34" charset="0"/>
              </a:rPr>
            </a:br>
            <a:r>
              <a:rPr lang="en-US" altLang="ja-JP" sz="1300" dirty="0">
                <a:latin typeface="Arial" panose="020B0604020202020204" pitchFamily="34" charset="0"/>
                <a:cs typeface="Arial" panose="020B0604020202020204" pitchFamily="34" charset="0"/>
              </a:rPr>
              <a:t>If applicable to any of your household members, select “yes” and enter required information</a:t>
            </a:r>
            <a:r>
              <a:rPr lang="en-US" altLang="ja-JP" sz="1300" dirty="0" smtClean="0">
                <a:latin typeface="Arial" panose="020B0604020202020204" pitchFamily="34" charset="0"/>
                <a:cs typeface="Arial" panose="020B0604020202020204" pitchFamily="34" charset="0"/>
              </a:rPr>
              <a:t>.</a:t>
            </a:r>
            <a:br>
              <a:rPr lang="en-US" altLang="ja-JP" sz="1300" dirty="0" smtClean="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
            </a:r>
            <a:br>
              <a:rPr lang="en-US" altLang="ja-JP" sz="1600" b="1" dirty="0">
                <a:latin typeface="Arial" panose="020B0604020202020204" pitchFamily="34" charset="0"/>
                <a:cs typeface="Arial" panose="020B0604020202020204" pitchFamily="34" charset="0"/>
              </a:rPr>
            </a:br>
            <a:r>
              <a:rPr kumimoji="0" lang="en-US" altLang="ja-JP" sz="1300"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300" kern="0" dirty="0">
                <a:solidFill>
                  <a:srgbClr val="000000"/>
                </a:solidFill>
                <a:latin typeface="Arial" panose="020B0604020202020204" pitchFamily="34" charset="0"/>
                <a:cs typeface="Arial" panose="020B0604020202020204" pitchFamily="34" charset="0"/>
                <a:sym typeface="Calibri" pitchFamily="34" charset="0"/>
              </a:rPr>
            </a:br>
            <a:r>
              <a:rPr lang="en-US" altLang="ja-JP" sz="1600" b="1" dirty="0">
                <a:solidFill>
                  <a:prstClr val="black"/>
                </a:solidFill>
                <a:latin typeface="Arial" panose="020B0604020202020204" pitchFamily="34" charset="0"/>
                <a:cs typeface="Arial" panose="020B0604020202020204" pitchFamily="34" charset="0"/>
              </a:rPr>
              <a:t/>
            </a:r>
            <a:br>
              <a:rPr lang="en-US" altLang="ja-JP" sz="1600" b="1" dirty="0">
                <a:solidFill>
                  <a:prstClr val="black"/>
                </a:solidFill>
                <a:latin typeface="Arial" panose="020B0604020202020204" pitchFamily="34" charset="0"/>
                <a:cs typeface="Arial" panose="020B0604020202020204" pitchFamily="34" charset="0"/>
              </a:rPr>
            </a:br>
            <a: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br>
            <a:r>
              <a:rPr kumimoji="0" lang="en-US" altLang="ja-JP" sz="1300"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300" kern="0" dirty="0">
                <a:solidFill>
                  <a:srgbClr val="000000"/>
                </a:solidFill>
                <a:latin typeface="Arial" panose="020B0604020202020204" pitchFamily="34" charset="0"/>
                <a:cs typeface="Arial" panose="020B0604020202020204" pitchFamily="34" charset="0"/>
                <a:sym typeface="Calibri" pitchFamily="34" charset="0"/>
              </a:rPr>
            </a:br>
            <a:endParaRPr kumimoji="1" lang="ja-JP" altLang="en-US" sz="1300" dirty="0">
              <a:latin typeface="Arial" panose="020B0604020202020204" pitchFamily="34" charset="0"/>
              <a:cs typeface="Arial" panose="020B0604020202020204" pitchFamily="34" charset="0"/>
            </a:endParaRPr>
          </a:p>
        </p:txBody>
      </p:sp>
      <p:sp>
        <p:nvSpPr>
          <p:cNvPr id="3" name="テキスト ボックス 2"/>
          <p:cNvSpPr txBox="1"/>
          <p:nvPr/>
        </p:nvSpPr>
        <p:spPr>
          <a:xfrm>
            <a:off x="481073" y="5656892"/>
            <a:ext cx="8267391" cy="584775"/>
          </a:xfrm>
          <a:prstGeom prst="rect">
            <a:avLst/>
          </a:prstGeom>
          <a:noFill/>
        </p:spPr>
        <p:txBody>
          <a:bodyPr wrap="square" rtlCol="0">
            <a:spAutoFit/>
          </a:bodyPr>
          <a:lstStyle/>
          <a:p>
            <a:r>
              <a:rPr lang="en-US" altLang="ja-JP" sz="1600" b="1" dirty="0">
                <a:latin typeface="Arial" panose="020B0604020202020204" pitchFamily="34" charset="0"/>
                <a:cs typeface="Arial" panose="020B0604020202020204" pitchFamily="34" charset="0"/>
              </a:rPr>
              <a:t>After entering information for “Special deduction” by selecting applicable items and entering required information, click </a:t>
            </a:r>
            <a:r>
              <a:rPr lang="en-US" altLang="ja-JP" sz="1600" b="1" dirty="0" smtClean="0">
                <a:latin typeface="Arial" panose="020B0604020202020204" pitchFamily="34" charset="0"/>
                <a:cs typeface="Arial" panose="020B0604020202020204" pitchFamily="34" charset="0"/>
              </a:rPr>
              <a:t>the </a:t>
            </a:r>
            <a:r>
              <a:rPr lang="en-US" altLang="ja-JP" sz="1600" b="1" dirty="0">
                <a:latin typeface="Arial" panose="020B0604020202020204" pitchFamily="34" charset="0"/>
                <a:cs typeface="Arial" panose="020B0604020202020204" pitchFamily="34" charset="0"/>
              </a:rPr>
              <a:t>“Save” button.</a:t>
            </a:r>
            <a:endParaRPr lang="ja-JP" altLang="ja-JP" sz="1600" b="1" dirty="0">
              <a:latin typeface="Arial" panose="020B0604020202020204" pitchFamily="34" charset="0"/>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latin typeface="Arial" panose="020B0604020202020204" pitchFamily="34" charset="0"/>
                <a:cs typeface="Arial" panose="020B0604020202020204" pitchFamily="34" charset="0"/>
              </a:rPr>
              <a:t>20</a:t>
            </a:fld>
            <a:endParaRPr kumimoji="1" lang="ja-JP" altLang="en-US" dirty="0">
              <a:latin typeface="Arial" panose="020B0604020202020204" pitchFamily="34" charset="0"/>
              <a:cs typeface="Arial" panose="020B0604020202020204" pitchFamily="34" charset="0"/>
            </a:endParaRPr>
          </a:p>
        </p:txBody>
      </p:sp>
      <p:sp>
        <p:nvSpPr>
          <p:cNvPr id="11" name="正方形/長方形 10"/>
          <p:cNvSpPr/>
          <p:nvPr/>
        </p:nvSpPr>
        <p:spPr>
          <a:xfrm>
            <a:off x="971600" y="5390198"/>
            <a:ext cx="537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719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514"/>
          <a:stretch/>
        </p:blipFill>
        <p:spPr bwMode="auto">
          <a:xfrm>
            <a:off x="440135" y="1116276"/>
            <a:ext cx="3328665" cy="209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51520" y="404664"/>
            <a:ext cx="8229600" cy="360040"/>
          </a:xfrm>
        </p:spPr>
        <p:txBody>
          <a:bodyPr>
            <a:noAutofit/>
          </a:bodyPr>
          <a:lstStyle/>
          <a:p>
            <a:pPr algn="l"/>
            <a:r>
              <a:rPr lang="en-US" altLang="ja-JP" sz="1600" b="1" dirty="0" smtClean="0">
                <a:latin typeface="Arial" panose="020B0604020202020204" pitchFamily="34" charset="0"/>
                <a:cs typeface="Arial" panose="020B0604020202020204" pitchFamily="34" charset="0"/>
              </a:rPr>
              <a:t>12</a:t>
            </a:r>
            <a:r>
              <a:rPr lang="en-US" altLang="ja-JP" sz="1600" b="1" dirty="0">
                <a:latin typeface="Arial" panose="020B0604020202020204" pitchFamily="34" charset="0"/>
                <a:cs typeface="Arial" panose="020B0604020202020204" pitchFamily="34" charset="0"/>
              </a:rPr>
              <a:t>. Self-supporting student’s income </a:t>
            </a:r>
            <a:r>
              <a:rPr lang="en-US" altLang="ja-JP" sz="1600" b="1" dirty="0" smtClean="0">
                <a:latin typeface="Arial" panose="020B0604020202020204" pitchFamily="34" charset="0"/>
                <a:cs typeface="Arial" panose="020B0604020202020204" pitchFamily="34" charset="0"/>
              </a:rPr>
              <a:t>statement </a:t>
            </a:r>
            <a:r>
              <a:rPr lang="en-US" altLang="ja-JP" sz="1600" b="1" dirty="0">
                <a:latin typeface="Arial" panose="020B0604020202020204" pitchFamily="34" charset="0"/>
                <a:cs typeface="Arial" panose="020B0604020202020204" pitchFamily="34" charset="0"/>
              </a:rPr>
              <a:t>(Applicable only if you apply as a self-supporting student)</a:t>
            </a:r>
            <a:r>
              <a:rPr lang="ja-JP" altLang="ja-JP" sz="1600" b="1" dirty="0">
                <a:latin typeface="Arial" panose="020B0604020202020204" pitchFamily="34" charset="0"/>
                <a:cs typeface="Arial" panose="020B0604020202020204" pitchFamily="34" charset="0"/>
              </a:rPr>
              <a:t/>
            </a:r>
            <a:br>
              <a:rPr lang="ja-JP" altLang="ja-JP" sz="1600" b="1" dirty="0">
                <a:latin typeface="Arial" panose="020B0604020202020204" pitchFamily="34" charset="0"/>
                <a:cs typeface="Arial" panose="020B0604020202020204" pitchFamily="34" charset="0"/>
              </a:rPr>
            </a:br>
            <a:endParaRPr lang="ja-JP" altLang="ja-JP" sz="1600" b="1" dirty="0">
              <a:latin typeface="Arial" panose="020B0604020202020204" pitchFamily="34" charset="0"/>
              <a:cs typeface="Arial" panose="020B0604020202020204" pitchFamily="34" charset="0"/>
            </a:endParaRPr>
          </a:p>
        </p:txBody>
      </p:sp>
      <p:sp>
        <p:nvSpPr>
          <p:cNvPr id="4" name="テキスト ボックス 3"/>
          <p:cNvSpPr txBox="1"/>
          <p:nvPr/>
        </p:nvSpPr>
        <p:spPr>
          <a:xfrm>
            <a:off x="329951" y="764704"/>
            <a:ext cx="8414930" cy="307777"/>
          </a:xfrm>
          <a:prstGeom prst="rect">
            <a:avLst/>
          </a:prstGeom>
          <a:noFill/>
        </p:spPr>
        <p:txBody>
          <a:bodyPr wrap="square" rtlCol="0">
            <a:spAutoFit/>
          </a:bodyPr>
          <a:lstStyle/>
          <a:p>
            <a:pPr lvl="0"/>
            <a:r>
              <a:rPr lang="en-US" altLang="ja-JP" sz="1400" b="1" dirty="0">
                <a:solidFill>
                  <a:srgbClr val="FF0000"/>
                </a:solidFill>
                <a:latin typeface="Arial" panose="020B0604020202020204" pitchFamily="34" charset="0"/>
                <a:cs typeface="Arial" panose="020B0604020202020204" pitchFamily="34" charset="0"/>
              </a:rPr>
              <a:t>Click </a:t>
            </a:r>
            <a:r>
              <a:rPr lang="en-US" altLang="ja-JP" sz="1400" b="1" dirty="0" smtClean="0">
                <a:solidFill>
                  <a:srgbClr val="FF0000"/>
                </a:solidFill>
                <a:latin typeface="Arial" panose="020B0604020202020204" pitchFamily="34" charset="0"/>
                <a:cs typeface="Arial" panose="020B0604020202020204" pitchFamily="34" charset="0"/>
              </a:rPr>
              <a:t>“Self-supporting </a:t>
            </a:r>
            <a:r>
              <a:rPr lang="en-US" altLang="ja-JP" sz="1400" b="1" dirty="0">
                <a:solidFill>
                  <a:srgbClr val="FF0000"/>
                </a:solidFill>
                <a:latin typeface="Arial" panose="020B0604020202020204" pitchFamily="34" charset="0"/>
                <a:cs typeface="Arial" panose="020B0604020202020204" pitchFamily="34" charset="0"/>
              </a:rPr>
              <a:t>student’s income statement” in the “Application information” window.</a:t>
            </a:r>
            <a:endParaRPr lang="ja-JP" altLang="en-US" sz="1400" b="1" dirty="0">
              <a:solidFill>
                <a:srgbClr val="FF0000"/>
              </a:solidFill>
              <a:latin typeface="Arial" panose="020B0604020202020204" pitchFamily="34" charset="0"/>
              <a:cs typeface="Arial" panose="020B0604020202020204" pitchFamily="34" charset="0"/>
            </a:endParaRPr>
          </a:p>
        </p:txBody>
      </p:sp>
      <p:pic>
        <p:nvPicPr>
          <p:cNvPr id="1028"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284984"/>
            <a:ext cx="4038600" cy="3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67544" y="3212976"/>
            <a:ext cx="4464495" cy="2185214"/>
          </a:xfrm>
          <a:prstGeom prst="rect">
            <a:avLst/>
          </a:prstGeom>
          <a:noFill/>
        </p:spPr>
        <p:txBody>
          <a:bodyPr wrap="square" rtlCol="0">
            <a:spAutoFit/>
          </a:bodyPr>
          <a:lstStyle/>
          <a:p>
            <a:r>
              <a:rPr lang="en-US" altLang="ja-JP" sz="1400" b="1" dirty="0" smtClean="0">
                <a:latin typeface="Arial" panose="020B0604020202020204" pitchFamily="34" charset="0"/>
                <a:cs typeface="Arial" panose="020B0604020202020204" pitchFamily="34" charset="0"/>
              </a:rPr>
              <a:t>Income </a:t>
            </a:r>
            <a:r>
              <a:rPr lang="en-US" altLang="ja-JP" sz="1400" b="1" dirty="0">
                <a:latin typeface="Arial" panose="020B0604020202020204" pitchFamily="34" charset="0"/>
                <a:cs typeface="Arial" panose="020B0604020202020204" pitchFamily="34" charset="0"/>
              </a:rPr>
              <a:t>and other </a:t>
            </a:r>
            <a:r>
              <a:rPr lang="en-US" altLang="ja-JP" sz="1400" b="1" dirty="0" smtClean="0">
                <a:latin typeface="Arial" panose="020B0604020202020204" pitchFamily="34" charset="0"/>
                <a:cs typeface="Arial" panose="020B0604020202020204" pitchFamily="34" charset="0"/>
              </a:rPr>
              <a:t>situations</a:t>
            </a:r>
            <a:endParaRPr lang="ja-JP" altLang="ja-JP" sz="1400" b="1"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Fill in the “Regular/part-time job” window to reflect the situation as of April 1, </a:t>
            </a:r>
            <a:r>
              <a:rPr lang="en-US" altLang="ja-JP" sz="1200" dirty="0" smtClean="0">
                <a:latin typeface="Arial" panose="020B0604020202020204" pitchFamily="34" charset="0"/>
                <a:cs typeface="Arial" panose="020B0604020202020204" pitchFamily="34" charset="0"/>
              </a:rPr>
              <a:t>2017.</a:t>
            </a:r>
            <a:endParaRPr lang="ja-JP" altLang="ja-JP" sz="1200" dirty="0">
              <a:latin typeface="Arial" panose="020B0604020202020204" pitchFamily="34" charset="0"/>
              <a:cs typeface="Arial" panose="020B0604020202020204" pitchFamily="34" charset="0"/>
            </a:endParaRPr>
          </a:p>
          <a:p>
            <a:r>
              <a:rPr lang="en-US" altLang="ja-JP" sz="1200" u="sng" dirty="0" smtClean="0">
                <a:solidFill>
                  <a:srgbClr val="FF0000"/>
                </a:solidFill>
                <a:latin typeface="Arial" panose="020B0604020202020204" pitchFamily="34" charset="0"/>
                <a:cs typeface="Arial" panose="020B0604020202020204" pitchFamily="34" charset="0"/>
              </a:rPr>
              <a:t>Do </a:t>
            </a:r>
            <a:r>
              <a:rPr lang="en-US" altLang="ja-JP" sz="1200" u="sng" dirty="0">
                <a:solidFill>
                  <a:srgbClr val="FF0000"/>
                </a:solidFill>
                <a:latin typeface="Arial" panose="020B0604020202020204" pitchFamily="34" charset="0"/>
                <a:cs typeface="Arial" panose="020B0604020202020204" pitchFamily="34" charset="0"/>
              </a:rPr>
              <a:t>not enter information on a regular/part-time job you are no longer doing as of April 1, </a:t>
            </a:r>
            <a:r>
              <a:rPr lang="en-US" altLang="ja-JP" sz="1200" u="sng" dirty="0" smtClean="0">
                <a:solidFill>
                  <a:srgbClr val="FF0000"/>
                </a:solidFill>
                <a:latin typeface="Arial" panose="020B0604020202020204" pitchFamily="34" charset="0"/>
                <a:cs typeface="Arial" panose="020B0604020202020204" pitchFamily="34" charset="0"/>
              </a:rPr>
              <a:t>2017.</a:t>
            </a:r>
            <a:endParaRPr lang="ja-JP" altLang="ja-JP" sz="1200" dirty="0">
              <a:solidFill>
                <a:srgbClr val="FF0000"/>
              </a:solidFill>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Enter estimated hours in the “</a:t>
            </a:r>
            <a:r>
              <a:rPr lang="en-US" altLang="ja-JP" sz="1200" dirty="0" smtClean="0">
                <a:latin typeface="Arial" panose="020B0604020202020204" pitchFamily="34" charset="0"/>
                <a:cs typeface="Arial" panose="020B0604020202020204" pitchFamily="34" charset="0"/>
              </a:rPr>
              <a:t>Number </a:t>
            </a:r>
            <a:r>
              <a:rPr lang="en-US" altLang="ja-JP" sz="1200" dirty="0">
                <a:latin typeface="Arial" panose="020B0604020202020204" pitchFamily="34" charset="0"/>
                <a:cs typeface="Arial" panose="020B0604020202020204" pitchFamily="34" charset="0"/>
              </a:rPr>
              <a:t>of weekly </a:t>
            </a:r>
            <a:r>
              <a:rPr lang="en-US" altLang="ja-JP" sz="1200" dirty="0" smtClean="0">
                <a:latin typeface="Arial" panose="020B0604020202020204" pitchFamily="34" charset="0"/>
                <a:cs typeface="Arial" panose="020B0604020202020204" pitchFamily="34" charset="0"/>
              </a:rPr>
              <a:t>working </a:t>
            </a:r>
            <a:r>
              <a:rPr lang="en-US" altLang="ja-JP" sz="1200" dirty="0">
                <a:latin typeface="Arial" panose="020B0604020202020204" pitchFamily="34" charset="0"/>
                <a:cs typeface="Arial" panose="020B0604020202020204" pitchFamily="34" charset="0"/>
              </a:rPr>
              <a:t>hours” field. You may leave this field blank if it is difficult to estimate the hours due to irregular work pattern</a:t>
            </a:r>
            <a:r>
              <a:rPr lang="en-US" altLang="ja-JP" sz="1200" dirty="0" smtClean="0">
                <a:latin typeface="Arial" panose="020B0604020202020204" pitchFamily="34" charset="0"/>
                <a:cs typeface="Arial" panose="020B0604020202020204" pitchFamily="34" charset="0"/>
              </a:rPr>
              <a:t>.</a:t>
            </a:r>
          </a:p>
          <a:p>
            <a:endParaRPr lang="ja-JP" altLang="ja-JP" sz="1200" dirty="0">
              <a:latin typeface="Arial" panose="020B0604020202020204" pitchFamily="34" charset="0"/>
              <a:cs typeface="Arial" panose="020B0604020202020204" pitchFamily="34" charset="0"/>
            </a:endParaRPr>
          </a:p>
          <a:p>
            <a:r>
              <a:rPr lang="en-US" altLang="ja-JP" sz="1400" b="1" dirty="0" smtClean="0">
                <a:latin typeface="Arial" panose="020B0604020202020204" pitchFamily="34" charset="0"/>
                <a:cs typeface="Arial" panose="020B0604020202020204" pitchFamily="34" charset="0"/>
              </a:rPr>
              <a:t>Other income</a:t>
            </a:r>
            <a:endParaRPr lang="ja-JP" altLang="ja-JP" sz="1400" b="1"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Enter the name of the entity from which you receive an income.</a:t>
            </a:r>
            <a:endParaRPr kumimoji="1" lang="ja-JP" altLang="en-US" sz="1200" dirty="0">
              <a:latin typeface="Arial" panose="020B0604020202020204" pitchFamily="34" charset="0"/>
              <a:cs typeface="Arial" panose="020B0604020202020204" pitchFamily="34" charset="0"/>
            </a:endParaRPr>
          </a:p>
        </p:txBody>
      </p:sp>
      <p:sp>
        <p:nvSpPr>
          <p:cNvPr id="15" name="角丸四角形 14"/>
          <p:cNvSpPr/>
          <p:nvPr/>
        </p:nvSpPr>
        <p:spPr>
          <a:xfrm>
            <a:off x="443557" y="2804939"/>
            <a:ext cx="86409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21</a:t>
            </a:fld>
            <a:endParaRPr kumimoji="1" lang="ja-JP" altLang="en-US" dirty="0"/>
          </a:p>
        </p:txBody>
      </p:sp>
    </p:spTree>
    <p:extLst>
      <p:ext uri="{BB962C8B-B14F-4D97-AF65-F5344CB8AC3E}">
        <p14:creationId xmlns:p14="http://schemas.microsoft.com/office/powerpoint/2010/main" val="3790799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29600" cy="1656184"/>
          </a:xfrm>
        </p:spPr>
        <p:txBody>
          <a:bodyPr>
            <a:normAutofit fontScale="90000"/>
          </a:bodyPr>
          <a:lstStyle/>
          <a:p>
            <a:pPr algn="l"/>
            <a:r>
              <a:rPr lang="en-US" altLang="ja-JP" sz="1800" b="1" dirty="0">
                <a:latin typeface="Arial" panose="020B0604020202020204" pitchFamily="34" charset="0"/>
                <a:cs typeface="Arial" panose="020B0604020202020204" pitchFamily="34" charset="0"/>
              </a:rPr>
              <a:t>Self-supporting student’s income </a:t>
            </a:r>
            <a:r>
              <a:rPr lang="en-US" altLang="ja-JP" sz="1800" b="1" dirty="0" smtClean="0">
                <a:latin typeface="Arial" panose="020B0604020202020204" pitchFamily="34" charset="0"/>
                <a:cs typeface="Arial" panose="020B0604020202020204" pitchFamily="34" charset="0"/>
              </a:rPr>
              <a:t>statement </a:t>
            </a:r>
            <a:r>
              <a:rPr lang="en-US" altLang="ja-JP" sz="1800" b="1" dirty="0">
                <a:latin typeface="Arial" panose="020B0604020202020204" pitchFamily="34" charset="0"/>
                <a:cs typeface="Arial" panose="020B0604020202020204" pitchFamily="34" charset="0"/>
              </a:rPr>
              <a:t>(Continued from previous page)</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Expenditure</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Specify “Other </a:t>
            </a:r>
            <a:r>
              <a:rPr lang="en-US" altLang="ja-JP" sz="1300" dirty="0" smtClean="0">
                <a:latin typeface="Arial" panose="020B0604020202020204" pitchFamily="34" charset="0"/>
                <a:cs typeface="Arial" panose="020B0604020202020204" pitchFamily="34" charset="0"/>
              </a:rPr>
              <a:t>expenditures” if </a:t>
            </a:r>
            <a:r>
              <a:rPr lang="en-US" altLang="ja-JP" sz="1300" dirty="0">
                <a:latin typeface="Arial" panose="020B0604020202020204" pitchFamily="34" charset="0"/>
                <a:cs typeface="Arial" panose="020B0604020202020204" pitchFamily="34" charset="0"/>
              </a:rPr>
              <a:t>any</a:t>
            </a:r>
            <a:r>
              <a:rPr lang="en-US" altLang="ja-JP" sz="1300" dirty="0" smtClean="0">
                <a:latin typeface="Arial" panose="020B0604020202020204" pitchFamily="34" charset="0"/>
                <a:cs typeface="Arial" panose="020B0604020202020204" pitchFamily="34" charset="0"/>
              </a:rPr>
              <a:t>.</a:t>
            </a:r>
            <a:br>
              <a:rPr lang="en-US" altLang="ja-JP" sz="1300" dirty="0" smtClean="0">
                <a:latin typeface="Arial" panose="020B0604020202020204" pitchFamily="34" charset="0"/>
                <a:cs typeface="Arial" panose="020B0604020202020204" pitchFamily="34" charset="0"/>
              </a:rPr>
            </a:br>
            <a:r>
              <a:rPr lang="ja-JP" altLang="ja-JP" sz="1300" dirty="0">
                <a:latin typeface="Arial" panose="020B0604020202020204" pitchFamily="34" charset="0"/>
                <a:cs typeface="Arial" panose="020B0604020202020204" pitchFamily="34" charset="0"/>
              </a:rPr>
              <a:t/>
            </a:r>
            <a:br>
              <a:rPr lang="ja-JP" altLang="ja-JP" sz="1300" dirty="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Income </a:t>
            </a:r>
            <a:r>
              <a:rPr lang="en-US" altLang="ja-JP" sz="1600" b="1" dirty="0">
                <a:latin typeface="Arial" panose="020B0604020202020204" pitchFamily="34" charset="0"/>
                <a:cs typeface="Arial" panose="020B0604020202020204" pitchFamily="34" charset="0"/>
              </a:rPr>
              <a:t>and </a:t>
            </a:r>
            <a:r>
              <a:rPr lang="en-US" altLang="ja-JP" sz="1600" b="1" dirty="0" smtClean="0">
                <a:latin typeface="Arial" panose="020B0604020202020204" pitchFamily="34" charset="0"/>
                <a:cs typeface="Arial" panose="020B0604020202020204" pitchFamily="34" charset="0"/>
              </a:rPr>
              <a:t>expenditure</a:t>
            </a:r>
            <a:r>
              <a:rPr lang="ja-JP" altLang="ja-JP" sz="1600" b="1" dirty="0">
                <a:latin typeface="Arial" panose="020B0604020202020204" pitchFamily="34" charset="0"/>
                <a:cs typeface="Arial" panose="020B0604020202020204" pitchFamily="34" charset="0"/>
              </a:rPr>
              <a:t/>
            </a:r>
            <a:br>
              <a:rPr lang="ja-JP" altLang="ja-JP" sz="1600" b="1"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Before saving the data, </a:t>
            </a:r>
            <a:r>
              <a:rPr lang="en-US" altLang="ja-JP" sz="1300" b="1" u="sng" dirty="0">
                <a:solidFill>
                  <a:srgbClr val="FF0000"/>
                </a:solidFill>
                <a:latin typeface="Arial" panose="020B0604020202020204" pitchFamily="34" charset="0"/>
                <a:cs typeface="Arial" panose="020B0604020202020204" pitchFamily="34" charset="0"/>
              </a:rPr>
              <a:t>check the amounts to ensure that income is equal to or greater than expenditure.</a:t>
            </a:r>
            <a:r>
              <a:rPr lang="ja-JP" altLang="ja-JP" sz="1300" dirty="0">
                <a:solidFill>
                  <a:srgbClr val="FF0000"/>
                </a:solidFill>
                <a:latin typeface="Arial" panose="020B0604020202020204" pitchFamily="34" charset="0"/>
                <a:cs typeface="Arial" panose="020B0604020202020204" pitchFamily="34" charset="0"/>
              </a:rPr>
              <a:t/>
            </a:r>
            <a:br>
              <a:rPr lang="ja-JP" altLang="ja-JP" sz="1300" dirty="0">
                <a:solidFill>
                  <a:srgbClr val="FF0000"/>
                </a:solidFill>
                <a:latin typeface="Arial" panose="020B0604020202020204" pitchFamily="34" charset="0"/>
                <a:cs typeface="Arial" panose="020B0604020202020204" pitchFamily="34" charset="0"/>
              </a:rPr>
            </a:br>
            <a:endParaRPr kumimoji="1" lang="ja-JP" altLang="en-US" sz="1300" dirty="0">
              <a:solidFill>
                <a:srgbClr val="FF0000"/>
              </a:solidFill>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475656" y="2420888"/>
            <a:ext cx="5887431" cy="333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67544" y="5949279"/>
            <a:ext cx="8064896" cy="830997"/>
          </a:xfrm>
          <a:prstGeom prst="rect">
            <a:avLst/>
          </a:prstGeom>
          <a:noFill/>
        </p:spPr>
        <p:txBody>
          <a:bodyPr wrap="square" rtlCol="0">
            <a:spAutoFit/>
          </a:bodyPr>
          <a:lstStyle/>
          <a:p>
            <a:r>
              <a:rPr lang="en-US" altLang="ja-JP" sz="1600" b="1" dirty="0">
                <a:latin typeface="Arial" panose="020B0604020202020204" pitchFamily="34" charset="0"/>
                <a:cs typeface="Arial" panose="020B0604020202020204" pitchFamily="34" charset="0"/>
              </a:rPr>
              <a:t>After entering information in “Self-supporting student’s income statement” by selecting applicable items and entering required information, click </a:t>
            </a:r>
            <a:r>
              <a:rPr lang="en-US" altLang="ja-JP" sz="1600" b="1" dirty="0" smtClean="0">
                <a:latin typeface="Arial" panose="020B0604020202020204" pitchFamily="34" charset="0"/>
                <a:cs typeface="Arial" panose="020B0604020202020204" pitchFamily="34" charset="0"/>
              </a:rPr>
              <a:t>the </a:t>
            </a:r>
            <a:r>
              <a:rPr lang="en-US" altLang="ja-JP" sz="1600" b="1" dirty="0">
                <a:latin typeface="Arial" panose="020B0604020202020204" pitchFamily="34" charset="0"/>
                <a:cs typeface="Arial" panose="020B0604020202020204" pitchFamily="34" charset="0"/>
              </a:rPr>
              <a:t>“Save” button.</a:t>
            </a:r>
            <a:endParaRPr kumimoji="1" lang="ja-JP" altLang="en-US" b="1" dirty="0"/>
          </a:p>
        </p:txBody>
      </p:sp>
      <p:sp>
        <p:nvSpPr>
          <p:cNvPr id="4" name="正方形/長方形 3"/>
          <p:cNvSpPr/>
          <p:nvPr/>
        </p:nvSpPr>
        <p:spPr>
          <a:xfrm>
            <a:off x="1763688" y="5445224"/>
            <a:ext cx="2880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22</a:t>
            </a:fld>
            <a:endParaRPr kumimoji="1" lang="ja-JP" altLang="en-US" dirty="0"/>
          </a:p>
        </p:txBody>
      </p:sp>
    </p:spTree>
    <p:extLst>
      <p:ext uri="{BB962C8B-B14F-4D97-AF65-F5344CB8AC3E}">
        <p14:creationId xmlns:p14="http://schemas.microsoft.com/office/powerpoint/2010/main" val="1473189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65"/>
          <a:stretch/>
        </p:blipFill>
        <p:spPr bwMode="auto">
          <a:xfrm>
            <a:off x="395091" y="1114318"/>
            <a:ext cx="3894882" cy="274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79512" y="260648"/>
            <a:ext cx="8568952" cy="346050"/>
          </a:xfrm>
        </p:spPr>
        <p:txBody>
          <a:bodyPr>
            <a:noAutofit/>
          </a:bodyPr>
          <a:lstStyle/>
          <a:p>
            <a:pPr algn="l"/>
            <a:r>
              <a:rPr lang="en-US" altLang="ja-JP" sz="1600" b="1" dirty="0">
                <a:latin typeface="Arial" panose="020B0604020202020204" pitchFamily="34" charset="0"/>
                <a:cs typeface="Arial" panose="020B0604020202020204" pitchFamily="34" charset="0"/>
              </a:rPr>
              <a:t>13. Unsponsored international student’s income </a:t>
            </a:r>
            <a:r>
              <a:rPr lang="en-US" altLang="ja-JP" sz="1600" b="1" dirty="0" smtClean="0">
                <a:latin typeface="Arial" panose="020B0604020202020204" pitchFamily="34" charset="0"/>
                <a:cs typeface="Arial" panose="020B0604020202020204" pitchFamily="34" charset="0"/>
              </a:rPr>
              <a:t>statement</a:t>
            </a:r>
            <a:br>
              <a:rPr lang="en-US" altLang="ja-JP" sz="1600" b="1" dirty="0" smtClean="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(Applicable only if you apply as an unsponsored international student)</a:t>
            </a:r>
            <a:endParaRPr kumimoji="1" lang="ja-JP" altLang="en-US" sz="1600" b="1" u="sng" dirty="0">
              <a:latin typeface="Arial" panose="020B0604020202020204" pitchFamily="34" charset="0"/>
              <a:cs typeface="Arial" panose="020B0604020202020204" pitchFamily="34" charset="0"/>
            </a:endParaRPr>
          </a:p>
        </p:txBody>
      </p:sp>
      <p:sp>
        <p:nvSpPr>
          <p:cNvPr id="6" name="テキスト ボックス 5"/>
          <p:cNvSpPr txBox="1"/>
          <p:nvPr/>
        </p:nvSpPr>
        <p:spPr>
          <a:xfrm>
            <a:off x="251520" y="548680"/>
            <a:ext cx="8136904" cy="492443"/>
          </a:xfrm>
          <a:prstGeom prst="rect">
            <a:avLst/>
          </a:prstGeom>
          <a:noFill/>
        </p:spPr>
        <p:txBody>
          <a:bodyPr wrap="square" rtlCol="0">
            <a:spAutoFit/>
          </a:bodyPr>
          <a:lstStyle/>
          <a:p>
            <a:endParaRPr lang="en-US" altLang="ja-JP" sz="1400" b="1" dirty="0" smtClean="0">
              <a:solidFill>
                <a:srgbClr val="FF0000"/>
              </a:solidFill>
              <a:latin typeface="Arial" panose="020B0604020202020204" pitchFamily="34" charset="0"/>
              <a:cs typeface="Arial" panose="020B0604020202020204" pitchFamily="34" charset="0"/>
            </a:endParaRPr>
          </a:p>
          <a:p>
            <a:r>
              <a:rPr lang="en-US" altLang="ja-JP" sz="1200" b="1" dirty="0" smtClean="0">
                <a:solidFill>
                  <a:srgbClr val="FF0000"/>
                </a:solidFill>
                <a:latin typeface="Arial" panose="020B0604020202020204" pitchFamily="34" charset="0"/>
                <a:cs typeface="Arial" panose="020B0604020202020204" pitchFamily="34" charset="0"/>
              </a:rPr>
              <a:t>Click “Form 4” </a:t>
            </a:r>
            <a:r>
              <a:rPr lang="en-US" altLang="ja-JP" sz="1200" b="1" dirty="0">
                <a:solidFill>
                  <a:srgbClr val="FF0000"/>
                </a:solidFill>
                <a:latin typeface="Arial" panose="020B0604020202020204" pitchFamily="34" charset="0"/>
                <a:cs typeface="Arial" panose="020B0604020202020204" pitchFamily="34" charset="0"/>
              </a:rPr>
              <a:t>in the “Application information” window.</a:t>
            </a:r>
            <a:endParaRPr lang="ja-JP" altLang="ja-JP" sz="1200" b="1" dirty="0">
              <a:solidFill>
                <a:srgbClr val="FF0000"/>
              </a:solidFill>
              <a:latin typeface="Arial" panose="020B0604020202020204" pitchFamily="34" charset="0"/>
              <a:cs typeface="Arial" panose="020B0604020202020204" pitchFamily="34" charset="0"/>
            </a:endParaRPr>
          </a:p>
        </p:txBody>
      </p:sp>
      <p:pic>
        <p:nvPicPr>
          <p:cNvPr id="3076"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742521" y="3263888"/>
            <a:ext cx="4038600" cy="3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29315" y="3957736"/>
            <a:ext cx="4308243" cy="2185214"/>
          </a:xfrm>
          <a:prstGeom prst="rect">
            <a:avLst/>
          </a:prstGeom>
          <a:noFill/>
        </p:spPr>
        <p:txBody>
          <a:bodyPr wrap="square" rtlCol="0">
            <a:spAutoFit/>
          </a:bodyPr>
          <a:lstStyle/>
          <a:p>
            <a:pPr lvl="0"/>
            <a:r>
              <a:rPr lang="en-US" altLang="ja-JP" sz="1400" b="1" dirty="0" smtClean="0">
                <a:latin typeface="Arial" panose="020B0604020202020204" pitchFamily="34" charset="0"/>
                <a:cs typeface="Arial" panose="020B0604020202020204" pitchFamily="34" charset="0"/>
              </a:rPr>
              <a:t>Income </a:t>
            </a:r>
            <a:r>
              <a:rPr lang="en-US" altLang="ja-JP" sz="1400" b="1" dirty="0">
                <a:latin typeface="Arial" panose="020B0604020202020204" pitchFamily="34" charset="0"/>
                <a:cs typeface="Arial" panose="020B0604020202020204" pitchFamily="34" charset="0"/>
              </a:rPr>
              <a:t>of father (mother</a:t>
            </a:r>
            <a:r>
              <a:rPr lang="en-US" altLang="ja-JP" sz="1400" b="1" dirty="0" smtClean="0">
                <a:latin typeface="Arial" panose="020B0604020202020204" pitchFamily="34" charset="0"/>
                <a:cs typeface="Arial" panose="020B0604020202020204" pitchFamily="34" charset="0"/>
              </a:rPr>
              <a:t>)</a:t>
            </a:r>
            <a:endParaRPr lang="ja-JP" altLang="ja-JP" sz="1400" b="1"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Enter the amount earned by your father (mother) in the “Income earned in home country” field along with the currency.</a:t>
            </a:r>
            <a:endParaRPr lang="ja-JP"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Convert the above amount into Japanese yen using the exchange rate at the time of application and enter the result in the “Amount in Japanese yen” field</a:t>
            </a:r>
            <a:r>
              <a:rPr lang="en-US" altLang="ja-JP" sz="1200" dirty="0" smtClean="0">
                <a:latin typeface="Arial" panose="020B0604020202020204" pitchFamily="34" charset="0"/>
                <a:cs typeface="Arial" panose="020B0604020202020204" pitchFamily="34" charset="0"/>
              </a:rPr>
              <a:t>.</a:t>
            </a:r>
          </a:p>
          <a:p>
            <a:endParaRPr lang="ja-JP" altLang="ja-JP" sz="1200" dirty="0">
              <a:latin typeface="Arial" panose="020B0604020202020204" pitchFamily="34" charset="0"/>
              <a:cs typeface="Arial" panose="020B0604020202020204" pitchFamily="34" charset="0"/>
            </a:endParaRPr>
          </a:p>
          <a:p>
            <a:r>
              <a:rPr lang="en-US" altLang="ja-JP" sz="1400" b="1" dirty="0" smtClean="0">
                <a:latin typeface="Arial" panose="020B0604020202020204" pitchFamily="34" charset="0"/>
                <a:cs typeface="Arial" panose="020B0604020202020204" pitchFamily="34" charset="0"/>
              </a:rPr>
              <a:t>Financial </a:t>
            </a:r>
            <a:r>
              <a:rPr lang="en-US" altLang="ja-JP" sz="1400" b="1" dirty="0">
                <a:latin typeface="Arial" panose="020B0604020202020204" pitchFamily="34" charset="0"/>
                <a:cs typeface="Arial" panose="020B0604020202020204" pitchFamily="34" charset="0"/>
              </a:rPr>
              <a:t>support/money from </a:t>
            </a:r>
            <a:r>
              <a:rPr lang="en-US" altLang="ja-JP" sz="1400" b="1" dirty="0" smtClean="0">
                <a:latin typeface="Arial" panose="020B0604020202020204" pitchFamily="34" charset="0"/>
                <a:cs typeface="Arial" panose="020B0604020202020204" pitchFamily="34" charset="0"/>
              </a:rPr>
              <a:t>home</a:t>
            </a:r>
            <a:endParaRPr lang="ja-JP" altLang="ja-JP" sz="1400" b="1"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Be sure to enter the name of the sender of support/money. </a:t>
            </a:r>
            <a:r>
              <a:rPr lang="en-US" altLang="ja-JP" sz="1200" b="1" u="sng" dirty="0">
                <a:latin typeface="Arial" panose="020B0604020202020204" pitchFamily="34" charset="0"/>
                <a:cs typeface="Arial" panose="020B0604020202020204" pitchFamily="34" charset="0"/>
              </a:rPr>
              <a:t>The annual total amount should be shown.</a:t>
            </a:r>
            <a:endParaRPr kumimoji="1" lang="ja-JP" altLang="en-US" sz="1200" b="1" dirty="0">
              <a:latin typeface="Arial" panose="020B0604020202020204" pitchFamily="34" charset="0"/>
              <a:cs typeface="Arial" panose="020B0604020202020204" pitchFamily="34" charset="0"/>
            </a:endParaRPr>
          </a:p>
        </p:txBody>
      </p:sp>
      <p:sp>
        <p:nvSpPr>
          <p:cNvPr id="4" name="角丸四角形 3"/>
          <p:cNvSpPr/>
          <p:nvPr/>
        </p:nvSpPr>
        <p:spPr>
          <a:xfrm>
            <a:off x="4788024" y="3905250"/>
            <a:ext cx="1512168" cy="209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6444208" y="3726903"/>
            <a:ext cx="2304256" cy="461665"/>
          </a:xfrm>
          <a:prstGeom prst="rect">
            <a:avLst/>
          </a:prstGeom>
          <a:noFill/>
        </p:spPr>
        <p:txBody>
          <a:bodyPr wrap="square" rtlCol="0">
            <a:spAutoFit/>
          </a:bodyPr>
          <a:lstStyle/>
          <a:p>
            <a:pPr lvl="0"/>
            <a:r>
              <a:rPr lang="en-US" altLang="ja-JP" sz="1200" b="1" dirty="0">
                <a:solidFill>
                  <a:srgbClr val="FF0000"/>
                </a:solidFill>
                <a:latin typeface="Arial" panose="020B0604020202020204" pitchFamily="34" charset="0"/>
                <a:cs typeface="Arial" panose="020B0604020202020204" pitchFamily="34" charset="0"/>
              </a:rPr>
              <a:t>Enter the amount converted into Japanese yen.</a:t>
            </a:r>
            <a:endParaRPr lang="ja-JP" altLang="ja-JP" sz="1200" b="1" dirty="0">
              <a:solidFill>
                <a:srgbClr val="FF0000"/>
              </a:solidFill>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a:lstStyle/>
          <a:p>
            <a:fld id="{C77B7CE5-07A5-4B1C-B277-92A1BF91588B}" type="slidenum">
              <a:rPr kumimoji="1" lang="ja-JP" altLang="en-US" smtClean="0">
                <a:latin typeface="Arial" panose="020B0604020202020204" pitchFamily="34" charset="0"/>
                <a:cs typeface="Arial" panose="020B0604020202020204" pitchFamily="34" charset="0"/>
              </a:rPr>
              <a:t>23</a:t>
            </a:fld>
            <a:endParaRPr kumimoji="1" lang="ja-JP" altLang="en-US" dirty="0">
              <a:latin typeface="Arial" panose="020B0604020202020204" pitchFamily="34" charset="0"/>
              <a:cs typeface="Arial" panose="020B0604020202020204" pitchFamily="34" charset="0"/>
            </a:endParaRPr>
          </a:p>
        </p:txBody>
      </p:sp>
      <p:sp>
        <p:nvSpPr>
          <p:cNvPr id="13" name="角丸四角形 12"/>
          <p:cNvSpPr/>
          <p:nvPr/>
        </p:nvSpPr>
        <p:spPr>
          <a:xfrm>
            <a:off x="425240" y="3447002"/>
            <a:ext cx="1554472"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51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712968" cy="1858218"/>
          </a:xfrm>
        </p:spPr>
        <p:txBody>
          <a:bodyPr>
            <a:normAutofit fontScale="90000"/>
          </a:bodyPr>
          <a:lstStyle/>
          <a:p>
            <a:pPr algn="l"/>
            <a:r>
              <a:rPr lang="en-US" altLang="ja-JP" sz="1400" b="1" dirty="0" smtClean="0">
                <a:solidFill>
                  <a:prstClr val="black"/>
                </a:solidFill>
                <a:latin typeface="Arial" panose="020B0604020202020204" pitchFamily="34" charset="0"/>
                <a:cs typeface="Arial" panose="020B0604020202020204" pitchFamily="34" charset="0"/>
              </a:rPr>
              <a:t/>
            </a:r>
            <a:br>
              <a:rPr lang="en-US" altLang="ja-JP" sz="1400" b="1" dirty="0" smtClean="0">
                <a:solidFill>
                  <a:prstClr val="black"/>
                </a:solidFill>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Unsponsored international student’s income </a:t>
            </a:r>
            <a:r>
              <a:rPr lang="en-US" altLang="ja-JP" sz="1800" b="1" dirty="0" smtClean="0">
                <a:latin typeface="Arial" panose="020B0604020202020204" pitchFamily="34" charset="0"/>
                <a:cs typeface="Arial" panose="020B0604020202020204" pitchFamily="34" charset="0"/>
              </a:rPr>
              <a:t>statement </a:t>
            </a:r>
            <a:r>
              <a:rPr lang="en-US" altLang="ja-JP" sz="1800" b="1" dirty="0">
                <a:latin typeface="Arial" panose="020B0604020202020204" pitchFamily="34" charset="0"/>
                <a:cs typeface="Arial" panose="020B0604020202020204" pitchFamily="34" charset="0"/>
              </a:rPr>
              <a:t>(Continued from previous page</a:t>
            </a:r>
            <a:r>
              <a:rPr lang="en-US" altLang="ja-JP" sz="1800" b="1" dirty="0" smtClean="0">
                <a:latin typeface="Arial" panose="020B0604020202020204" pitchFamily="34" charset="0"/>
                <a:cs typeface="Arial" panose="020B0604020202020204" pitchFamily="34" charset="0"/>
              </a:rPr>
              <a:t>)</a:t>
            </a:r>
            <a:r>
              <a:rPr lang="en-US" altLang="ja-JP" sz="1800" b="1" dirty="0" smtClean="0">
                <a:solidFill>
                  <a:prstClr val="black"/>
                </a:solidFill>
                <a:latin typeface="Arial" panose="020B0604020202020204" pitchFamily="34" charset="0"/>
                <a:cs typeface="Arial" panose="020B0604020202020204" pitchFamily="34" charset="0"/>
              </a:rPr>
              <a:t/>
            </a:r>
            <a:br>
              <a:rPr lang="en-US" altLang="ja-JP" sz="1800" b="1" dirty="0" smtClean="0">
                <a:solidFill>
                  <a:prstClr val="black"/>
                </a:solidFill>
                <a:latin typeface="Arial" panose="020B0604020202020204" pitchFamily="34" charset="0"/>
                <a:cs typeface="Arial" panose="020B0604020202020204" pitchFamily="34" charset="0"/>
              </a:rPr>
            </a:br>
            <a:r>
              <a:rPr lang="en-US" altLang="ja-JP" sz="1800" b="1" dirty="0" smtClean="0">
                <a:solidFill>
                  <a:prstClr val="black"/>
                </a:solidFill>
                <a:latin typeface="Arial" panose="020B0604020202020204" pitchFamily="34" charset="0"/>
                <a:cs typeface="Arial" panose="020B0604020202020204" pitchFamily="34" charset="0"/>
              </a:rPr>
              <a:t/>
            </a:r>
            <a:br>
              <a:rPr lang="en-US" altLang="ja-JP" sz="1800" b="1" dirty="0" smtClean="0">
                <a:solidFill>
                  <a:prstClr val="black"/>
                </a:solidFill>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Part-time </a:t>
            </a:r>
            <a:r>
              <a:rPr lang="en-US" altLang="ja-JP" sz="1600" b="1" dirty="0">
                <a:latin typeface="Arial" panose="020B0604020202020204" pitchFamily="34" charset="0"/>
                <a:cs typeface="Arial" panose="020B0604020202020204" pitchFamily="34" charset="0"/>
              </a:rPr>
              <a:t>job, etc</a:t>
            </a:r>
            <a:r>
              <a:rPr lang="en-US" altLang="ja-JP" sz="1600" b="1" dirty="0" smtClean="0">
                <a:latin typeface="Arial" panose="020B0604020202020204" pitchFamily="34" charset="0"/>
                <a:cs typeface="Arial" panose="020B0604020202020204" pitchFamily="34" charset="0"/>
              </a:rPr>
              <a:t>.</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300" dirty="0">
                <a:solidFill>
                  <a:srgbClr val="FF0000"/>
                </a:solidFill>
                <a:latin typeface="Arial" panose="020B0604020202020204" pitchFamily="34" charset="0"/>
                <a:cs typeface="Arial" panose="020B0604020202020204" pitchFamily="34" charset="0"/>
              </a:rPr>
              <a:t>Fill in this window to reflect the situation as of April 1, </a:t>
            </a:r>
            <a:r>
              <a:rPr lang="en-US" altLang="ja-JP" sz="1300" dirty="0" smtClean="0">
                <a:solidFill>
                  <a:srgbClr val="FF0000"/>
                </a:solidFill>
                <a:latin typeface="Arial" panose="020B0604020202020204" pitchFamily="34" charset="0"/>
                <a:cs typeface="Arial" panose="020B0604020202020204" pitchFamily="34" charset="0"/>
              </a:rPr>
              <a:t>2017.</a:t>
            </a:r>
            <a:r>
              <a:rPr lang="ja-JP" altLang="ja-JP" sz="1300" dirty="0">
                <a:solidFill>
                  <a:srgbClr val="FF0000"/>
                </a:solidFill>
                <a:latin typeface="Arial" panose="020B0604020202020204" pitchFamily="34" charset="0"/>
                <a:cs typeface="Arial" panose="020B0604020202020204" pitchFamily="34" charset="0"/>
              </a:rPr>
              <a:t/>
            </a:r>
            <a:br>
              <a:rPr lang="ja-JP" altLang="ja-JP" sz="1300" dirty="0">
                <a:solidFill>
                  <a:srgbClr val="FF0000"/>
                </a:solidFill>
                <a:latin typeface="Arial" panose="020B0604020202020204" pitchFamily="34" charset="0"/>
                <a:cs typeface="Arial" panose="020B0604020202020204" pitchFamily="34" charset="0"/>
              </a:rPr>
            </a:br>
            <a:r>
              <a:rPr lang="en-US" altLang="ja-JP" sz="1300" b="1" u="sng" dirty="0">
                <a:solidFill>
                  <a:srgbClr val="FF0000"/>
                </a:solidFill>
                <a:latin typeface="Arial" panose="020B0604020202020204" pitchFamily="34" charset="0"/>
                <a:cs typeface="Arial" panose="020B0604020202020204" pitchFamily="34" charset="0"/>
              </a:rPr>
              <a:t>Do not enter information on a part-time job you are no longer doing</a:t>
            </a:r>
            <a:r>
              <a:rPr lang="en-US" altLang="ja-JP" sz="1300" b="1" u="sng" dirty="0" smtClean="0">
                <a:solidFill>
                  <a:srgbClr val="FF0000"/>
                </a:solidFill>
                <a:latin typeface="Arial" panose="020B0604020202020204" pitchFamily="34" charset="0"/>
                <a:cs typeface="Arial" panose="020B0604020202020204" pitchFamily="34" charset="0"/>
              </a:rPr>
              <a:t>.</a:t>
            </a:r>
            <a:br>
              <a:rPr lang="en-US" altLang="ja-JP" sz="1300" b="1" u="sng" dirty="0" smtClean="0">
                <a:solidFill>
                  <a:srgbClr val="FF0000"/>
                </a:solidFill>
                <a:latin typeface="Arial" panose="020B0604020202020204" pitchFamily="34" charset="0"/>
                <a:cs typeface="Arial" panose="020B0604020202020204" pitchFamily="34" charset="0"/>
              </a:rPr>
            </a:br>
            <a:r>
              <a:rPr lang="ja-JP" altLang="ja-JP" sz="1400" b="1" dirty="0">
                <a:latin typeface="Arial" panose="020B0604020202020204" pitchFamily="34" charset="0"/>
                <a:cs typeface="Arial" panose="020B0604020202020204" pitchFamily="34" charset="0"/>
              </a:rPr>
              <a:t/>
            </a:r>
            <a:br>
              <a:rPr lang="ja-JP" altLang="ja-JP" sz="1400" b="1" dirty="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Other income</a:t>
            </a:r>
            <a:r>
              <a:rPr lang="ja-JP" altLang="ja-JP" sz="1200" dirty="0">
                <a:latin typeface="Arial" panose="020B0604020202020204" pitchFamily="34" charset="0"/>
                <a:cs typeface="Arial" panose="020B0604020202020204" pitchFamily="34" charset="0"/>
              </a:rPr>
              <a:t/>
            </a:r>
            <a:br>
              <a:rPr lang="ja-JP" altLang="ja-JP" sz="1200"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Enter the name of the entity from which you receive an income.</a:t>
            </a:r>
            <a:endParaRPr kumimoji="1" lang="ja-JP" altLang="en-US" sz="13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204864"/>
            <a:ext cx="56574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24</a:t>
            </a:fld>
            <a:endParaRPr kumimoji="1" lang="ja-JP" altLang="en-US" dirty="0"/>
          </a:p>
        </p:txBody>
      </p:sp>
    </p:spTree>
    <p:extLst>
      <p:ext uri="{BB962C8B-B14F-4D97-AF65-F5344CB8AC3E}">
        <p14:creationId xmlns:p14="http://schemas.microsoft.com/office/powerpoint/2010/main" val="3632270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902" y="332656"/>
            <a:ext cx="8512562" cy="1512168"/>
          </a:xfrm>
        </p:spPr>
        <p:txBody>
          <a:bodyPr>
            <a:normAutofit fontScale="90000"/>
          </a:bodyPr>
          <a:lstStyle/>
          <a:p>
            <a:pPr algn="l"/>
            <a:r>
              <a:rPr lang="en-US" altLang="ja-JP" sz="2000" b="1" dirty="0">
                <a:latin typeface="Arial" panose="020B0604020202020204" pitchFamily="34" charset="0"/>
                <a:cs typeface="Arial" panose="020B0604020202020204" pitchFamily="34" charset="0"/>
              </a:rPr>
              <a:t>Unsponsored international student’s income </a:t>
            </a:r>
            <a:r>
              <a:rPr lang="en-US" altLang="ja-JP" sz="2000" b="1" dirty="0" smtClean="0">
                <a:latin typeface="Arial" panose="020B0604020202020204" pitchFamily="34" charset="0"/>
                <a:cs typeface="Arial" panose="020B0604020202020204" pitchFamily="34" charset="0"/>
              </a:rPr>
              <a:t>statement </a:t>
            </a:r>
            <a:r>
              <a:rPr lang="en-US" altLang="ja-JP" sz="2000" b="1" dirty="0">
                <a:latin typeface="Arial" panose="020B0604020202020204" pitchFamily="34" charset="0"/>
                <a:cs typeface="Arial" panose="020B0604020202020204" pitchFamily="34" charset="0"/>
              </a:rPr>
              <a:t>(Continued from previous </a:t>
            </a:r>
            <a:r>
              <a:rPr lang="en-US" altLang="ja-JP" sz="2000" b="1" dirty="0" smtClean="0">
                <a:latin typeface="Arial" panose="020B0604020202020204" pitchFamily="34" charset="0"/>
                <a:cs typeface="Arial" panose="020B0604020202020204" pitchFamily="34" charset="0"/>
              </a:rPr>
              <a:t>page)</a:t>
            </a:r>
            <a:r>
              <a:rPr lang="ja-JP" altLang="ja-JP" sz="1800" dirty="0">
                <a:latin typeface="Arial" panose="020B0604020202020204" pitchFamily="34" charset="0"/>
                <a:cs typeface="Arial" panose="020B0604020202020204" pitchFamily="34" charset="0"/>
              </a:rPr>
              <a:t/>
            </a:r>
            <a:br>
              <a:rPr lang="ja-JP" altLang="ja-JP" sz="1800" dirty="0">
                <a:latin typeface="Arial" panose="020B0604020202020204" pitchFamily="34" charset="0"/>
                <a:cs typeface="Arial" panose="020B0604020202020204" pitchFamily="34" charset="0"/>
              </a:rPr>
            </a:br>
            <a:r>
              <a:rPr lang="en-US" altLang="ja-JP" sz="1600" b="1" dirty="0">
                <a:solidFill>
                  <a:prstClr val="black"/>
                </a:solidFill>
                <a:latin typeface="Arial" panose="020B0604020202020204" pitchFamily="34" charset="0"/>
                <a:cs typeface="Arial" panose="020B0604020202020204" pitchFamily="34" charset="0"/>
              </a:rPr>
              <a:t/>
            </a:r>
            <a:br>
              <a:rPr lang="en-US" altLang="ja-JP" sz="1600" b="1" dirty="0">
                <a:solidFill>
                  <a:prstClr val="black"/>
                </a:solidFill>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Expenditure</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(1) </a:t>
            </a:r>
            <a:r>
              <a:rPr lang="en-US" altLang="ja-JP" sz="1400" b="1" u="sng" dirty="0" smtClean="0">
                <a:solidFill>
                  <a:srgbClr val="FF0000"/>
                </a:solidFill>
                <a:latin typeface="Arial" panose="020B0604020202020204" pitchFamily="34" charset="0"/>
                <a:cs typeface="Arial" panose="020B0604020202020204" pitchFamily="34" charset="0"/>
              </a:rPr>
              <a:t>Enter </a:t>
            </a:r>
            <a:r>
              <a:rPr lang="en-US" altLang="ja-JP" sz="1400" b="1" u="sng" dirty="0">
                <a:solidFill>
                  <a:srgbClr val="FF0000"/>
                </a:solidFill>
                <a:latin typeface="Arial" panose="020B0604020202020204" pitchFamily="34" charset="0"/>
                <a:cs typeface="Arial" panose="020B0604020202020204" pitchFamily="34" charset="0"/>
              </a:rPr>
              <a:t>a monthly amount in thousand yen in each field</a:t>
            </a:r>
            <a:r>
              <a:rPr lang="en-US" altLang="ja-JP" sz="1400" b="1" dirty="0">
                <a:solidFill>
                  <a:srgbClr val="FF0000"/>
                </a:solidFill>
                <a:latin typeface="Arial" panose="020B0604020202020204" pitchFamily="34" charset="0"/>
                <a:cs typeface="Arial" panose="020B0604020202020204" pitchFamily="34" charset="0"/>
              </a:rPr>
              <a:t>.</a:t>
            </a:r>
            <a:r>
              <a:rPr lang="ja-JP" altLang="ja-JP" sz="1400" b="1" dirty="0">
                <a:latin typeface="Arial" panose="020B0604020202020204" pitchFamily="34" charset="0"/>
                <a:cs typeface="Arial" panose="020B0604020202020204" pitchFamily="34" charset="0"/>
              </a:rPr>
              <a:t/>
            </a:r>
            <a:br>
              <a:rPr lang="ja-JP" altLang="ja-JP" sz="1400" b="1" dirty="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(2) Specify </a:t>
            </a:r>
            <a:r>
              <a:rPr lang="en-US" altLang="ja-JP" sz="1400" dirty="0">
                <a:latin typeface="Arial" panose="020B0604020202020204" pitchFamily="34" charset="0"/>
                <a:cs typeface="Arial" panose="020B0604020202020204" pitchFamily="34" charset="0"/>
              </a:rPr>
              <a:t>expenditure items, if any, and the </a:t>
            </a:r>
            <a:r>
              <a:rPr lang="en-US" altLang="ja-JP" sz="1400" b="1" u="sng" dirty="0">
                <a:solidFill>
                  <a:srgbClr val="FF0000"/>
                </a:solidFill>
                <a:latin typeface="Arial" panose="020B0604020202020204" pitchFamily="34" charset="0"/>
                <a:cs typeface="Arial" panose="020B0604020202020204" pitchFamily="34" charset="0"/>
              </a:rPr>
              <a:t>annual amounts</a:t>
            </a:r>
            <a:r>
              <a:rPr lang="en-US" altLang="ja-JP" sz="1400" dirty="0">
                <a:latin typeface="Arial" panose="020B0604020202020204" pitchFamily="34" charset="0"/>
                <a:cs typeface="Arial" panose="020B0604020202020204" pitchFamily="34" charset="0"/>
              </a:rPr>
              <a:t> in the </a:t>
            </a:r>
            <a:r>
              <a:rPr lang="en-US" altLang="ja-JP" sz="1400" b="1" u="sng" dirty="0">
                <a:solidFill>
                  <a:srgbClr val="FF0000"/>
                </a:solidFill>
                <a:latin typeface="Arial" panose="020B0604020202020204" pitchFamily="34" charset="0"/>
                <a:cs typeface="Arial" panose="020B0604020202020204" pitchFamily="34" charset="0"/>
              </a:rPr>
              <a:t>“Other expenditure” field</a:t>
            </a:r>
            <a:r>
              <a:rPr lang="en-US" altLang="ja-JP" sz="1400" dirty="0">
                <a:latin typeface="Arial" panose="020B0604020202020204" pitchFamily="34" charset="0"/>
                <a:cs typeface="Arial" panose="020B0604020202020204" pitchFamily="34" charset="0"/>
              </a:rPr>
              <a:t>.</a:t>
            </a:r>
            <a:endParaRPr lang="ja-JP" altLang="ja-JP" sz="1400"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547664" y="2492896"/>
            <a:ext cx="5887431" cy="297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3059832" y="2564904"/>
            <a:ext cx="2016224" cy="1656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5247414" y="3028310"/>
            <a:ext cx="466794"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(1)</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5" name="角丸四角形 4"/>
          <p:cNvSpPr/>
          <p:nvPr/>
        </p:nvSpPr>
        <p:spPr>
          <a:xfrm>
            <a:off x="1619672" y="4293096"/>
            <a:ext cx="345638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247414" y="4581128"/>
            <a:ext cx="466794" cy="369332"/>
          </a:xfrm>
          <a:prstGeom prst="rect">
            <a:avLst/>
          </a:prstGeom>
          <a:noFill/>
        </p:spPr>
        <p:txBody>
          <a:bodyPr wrap="non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(2)</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a:lstStyle/>
          <a:p>
            <a:fld id="{C77B7CE5-07A5-4B1C-B277-92A1BF91588B}" type="slidenum">
              <a:rPr kumimoji="1" lang="ja-JP" altLang="en-US" smtClean="0"/>
              <a:t>25</a:t>
            </a:fld>
            <a:endParaRPr kumimoji="1" lang="ja-JP" altLang="en-US" dirty="0"/>
          </a:p>
        </p:txBody>
      </p:sp>
    </p:spTree>
    <p:extLst>
      <p:ext uri="{BB962C8B-B14F-4D97-AF65-F5344CB8AC3E}">
        <p14:creationId xmlns:p14="http://schemas.microsoft.com/office/powerpoint/2010/main" val="4081953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88640"/>
            <a:ext cx="9001000" cy="1224136"/>
          </a:xfrm>
        </p:spPr>
        <p:txBody>
          <a:bodyPr>
            <a:normAutofit fontScale="90000"/>
          </a:bodyPr>
          <a:lstStyle/>
          <a:p>
            <a:pPr algn="l"/>
            <a:r>
              <a:rPr lang="en-US" altLang="ja-JP" sz="1400" b="1" dirty="0" smtClean="0">
                <a:solidFill>
                  <a:prstClr val="black"/>
                </a:solidFill>
                <a:latin typeface="Arial" panose="020B0604020202020204" pitchFamily="34" charset="0"/>
                <a:cs typeface="Arial" panose="020B0604020202020204" pitchFamily="34" charset="0"/>
              </a:rPr>
              <a:t/>
            </a:r>
            <a:br>
              <a:rPr lang="en-US" altLang="ja-JP" sz="1400" b="1" dirty="0" smtClean="0">
                <a:solidFill>
                  <a:prstClr val="black"/>
                </a:solidFill>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Unsponsored international student’s income </a:t>
            </a:r>
            <a:r>
              <a:rPr lang="en-US" altLang="ja-JP" sz="1800" b="1" dirty="0" smtClean="0">
                <a:latin typeface="Arial" panose="020B0604020202020204" pitchFamily="34" charset="0"/>
                <a:cs typeface="Arial" panose="020B0604020202020204" pitchFamily="34" charset="0"/>
              </a:rPr>
              <a:t>statement </a:t>
            </a:r>
            <a:r>
              <a:rPr lang="en-US" altLang="ja-JP" sz="1800" b="1" dirty="0">
                <a:latin typeface="Arial" panose="020B0604020202020204" pitchFamily="34" charset="0"/>
                <a:cs typeface="Arial" panose="020B0604020202020204" pitchFamily="34" charset="0"/>
              </a:rPr>
              <a:t>(Continued from previous </a:t>
            </a:r>
            <a:r>
              <a:rPr lang="en-US" altLang="ja-JP" sz="1800" b="1" dirty="0" smtClean="0">
                <a:latin typeface="Arial" panose="020B0604020202020204" pitchFamily="34" charset="0"/>
                <a:cs typeface="Arial" panose="020B0604020202020204" pitchFamily="34" charset="0"/>
              </a:rPr>
              <a:t>page)</a:t>
            </a:r>
            <a:r>
              <a:rPr lang="en-US" altLang="ja-JP" sz="1800" b="1" dirty="0">
                <a:latin typeface="Arial" panose="020B0604020202020204" pitchFamily="34" charset="0"/>
                <a:cs typeface="Arial" panose="020B0604020202020204" pitchFamily="34" charset="0"/>
              </a:rPr>
              <a:t/>
            </a:r>
            <a:br>
              <a:rPr lang="en-US" altLang="ja-JP" sz="1800" b="1" dirty="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Household </a:t>
            </a:r>
            <a:r>
              <a:rPr lang="en-US" altLang="ja-JP" sz="1600" b="1" dirty="0">
                <a:latin typeface="Arial" panose="020B0604020202020204" pitchFamily="34" charset="0"/>
                <a:cs typeface="Arial" panose="020B0604020202020204" pitchFamily="34" charset="0"/>
              </a:rPr>
              <a:t>members living in </a:t>
            </a:r>
            <a:r>
              <a:rPr lang="en-US" altLang="ja-JP" sz="1600" b="1" dirty="0" smtClean="0">
                <a:latin typeface="Arial" panose="020B0604020202020204" pitchFamily="34" charset="0"/>
                <a:cs typeface="Arial" panose="020B0604020202020204" pitchFamily="34" charset="0"/>
              </a:rPr>
              <a:t>Japan</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If any of your household members is living in Japan, enter their relationship with you, name, occupation, and school, as applicable</a:t>
            </a:r>
            <a:r>
              <a:rPr lang="en-US" altLang="ja-JP" sz="1300" dirty="0" smtClean="0">
                <a:latin typeface="Arial" panose="020B0604020202020204" pitchFamily="34" charset="0"/>
                <a:cs typeface="Arial" panose="020B0604020202020204" pitchFamily="34" charset="0"/>
              </a:rPr>
              <a:t>.</a:t>
            </a:r>
            <a:br>
              <a:rPr lang="en-US" altLang="ja-JP" sz="1300" dirty="0" smtClean="0">
                <a:latin typeface="Arial" panose="020B0604020202020204" pitchFamily="34" charset="0"/>
                <a:cs typeface="Arial" panose="020B0604020202020204" pitchFamily="34" charset="0"/>
              </a:rPr>
            </a:br>
            <a:r>
              <a:rPr lang="ja-JP" altLang="ja-JP" sz="1300" b="1" dirty="0">
                <a:latin typeface="Arial" panose="020B0604020202020204" pitchFamily="34" charset="0"/>
                <a:cs typeface="Arial" panose="020B0604020202020204" pitchFamily="34" charset="0"/>
              </a:rPr>
              <a:t/>
            </a:r>
            <a:br>
              <a:rPr lang="ja-JP" altLang="ja-JP" sz="1300" b="1" dirty="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Income </a:t>
            </a:r>
            <a:r>
              <a:rPr lang="en-US" altLang="ja-JP" sz="1600" b="1" dirty="0">
                <a:latin typeface="Arial" panose="020B0604020202020204" pitchFamily="34" charset="0"/>
                <a:cs typeface="Arial" panose="020B0604020202020204" pitchFamily="34" charset="0"/>
              </a:rPr>
              <a:t>and </a:t>
            </a:r>
            <a:r>
              <a:rPr lang="en-US" altLang="ja-JP" sz="1600" b="1" dirty="0" smtClean="0">
                <a:latin typeface="Arial" panose="020B0604020202020204" pitchFamily="34" charset="0"/>
                <a:cs typeface="Arial" panose="020B0604020202020204" pitchFamily="34" charset="0"/>
              </a:rPr>
              <a:t>expenditure</a:t>
            </a:r>
            <a:r>
              <a:rPr lang="ja-JP" altLang="ja-JP" sz="1400" b="1" dirty="0">
                <a:latin typeface="Arial" panose="020B0604020202020204" pitchFamily="34" charset="0"/>
                <a:cs typeface="Arial" panose="020B0604020202020204" pitchFamily="34" charset="0"/>
              </a:rPr>
              <a:t/>
            </a:r>
            <a:br>
              <a:rPr lang="ja-JP" altLang="ja-JP" sz="1400" b="1" dirty="0">
                <a:latin typeface="Arial" panose="020B0604020202020204" pitchFamily="34" charset="0"/>
                <a:cs typeface="Arial" panose="020B0604020202020204" pitchFamily="34" charset="0"/>
              </a:rPr>
            </a:br>
            <a:r>
              <a:rPr lang="en-US" altLang="ja-JP" sz="1300" dirty="0">
                <a:latin typeface="Arial" panose="020B0604020202020204" pitchFamily="34" charset="0"/>
                <a:cs typeface="Arial" panose="020B0604020202020204" pitchFamily="34" charset="0"/>
              </a:rPr>
              <a:t>Before saving the data, </a:t>
            </a:r>
            <a:r>
              <a:rPr lang="en-US" altLang="ja-JP" sz="1300" b="1" u="sng" dirty="0">
                <a:solidFill>
                  <a:srgbClr val="FF0000"/>
                </a:solidFill>
                <a:latin typeface="Arial" panose="020B0604020202020204" pitchFamily="34" charset="0"/>
                <a:cs typeface="Arial" panose="020B0604020202020204" pitchFamily="34" charset="0"/>
              </a:rPr>
              <a:t>check the amounts to ensure that income is equal to or greater than expenditure.</a:t>
            </a:r>
            <a:endParaRPr kumimoji="1" lang="ja-JP" altLang="en-US" sz="1300" b="1" dirty="0">
              <a:solidFill>
                <a:srgbClr val="FF0000"/>
              </a:solidFill>
              <a:latin typeface="Arial" panose="020B0604020202020204" pitchFamily="34" charset="0"/>
              <a:cs typeface="Arial" panose="020B0604020202020204"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657453" cy="421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03435" y="6004250"/>
            <a:ext cx="7992888" cy="830997"/>
          </a:xfrm>
          <a:prstGeom prst="rect">
            <a:avLst/>
          </a:prstGeom>
          <a:noFill/>
        </p:spPr>
        <p:txBody>
          <a:bodyPr wrap="square" rtlCol="0">
            <a:spAutoFit/>
          </a:bodyPr>
          <a:lstStyle/>
          <a:p>
            <a:r>
              <a:rPr lang="en-US" altLang="ja-JP" sz="1600" b="1" dirty="0">
                <a:latin typeface="Arial" panose="020B0604020202020204" pitchFamily="34" charset="0"/>
                <a:cs typeface="Arial" panose="020B0604020202020204" pitchFamily="34" charset="0"/>
              </a:rPr>
              <a:t>After entering information in “Unsponsored international student’s income statement” by selecting applicable items and entering required information, click </a:t>
            </a:r>
            <a:r>
              <a:rPr lang="en-US" altLang="ja-JP" sz="1600" b="1" dirty="0" smtClean="0">
                <a:latin typeface="Arial" panose="020B0604020202020204" pitchFamily="34" charset="0"/>
                <a:cs typeface="Arial" panose="020B0604020202020204" pitchFamily="34" charset="0"/>
              </a:rPr>
              <a:t>the </a:t>
            </a:r>
            <a:r>
              <a:rPr lang="en-US" altLang="ja-JP" sz="1600" b="1" dirty="0">
                <a:latin typeface="Arial" panose="020B0604020202020204" pitchFamily="34" charset="0"/>
                <a:cs typeface="Arial" panose="020B0604020202020204" pitchFamily="34" charset="0"/>
              </a:rPr>
              <a:t>“Save” button.</a:t>
            </a:r>
            <a:endParaRPr kumimoji="1" lang="ja-JP" altLang="en-US" b="1" dirty="0">
              <a:latin typeface="Arial" panose="020B0604020202020204" pitchFamily="34" charset="0"/>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26</a:t>
            </a:fld>
            <a:endParaRPr kumimoji="1" lang="ja-JP" altLang="en-US" dirty="0"/>
          </a:p>
        </p:txBody>
      </p:sp>
      <p:sp>
        <p:nvSpPr>
          <p:cNvPr id="4" name="正方形/長方形 3"/>
          <p:cNvSpPr/>
          <p:nvPr/>
        </p:nvSpPr>
        <p:spPr>
          <a:xfrm>
            <a:off x="1979712" y="5788226"/>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38534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65"/>
          <a:stretch/>
        </p:blipFill>
        <p:spPr bwMode="auto">
          <a:xfrm>
            <a:off x="539552" y="1994858"/>
            <a:ext cx="5976664" cy="421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1714202"/>
          </a:xfrm>
        </p:spPr>
        <p:txBody>
          <a:bodyPr>
            <a:normAutofit fontScale="90000"/>
          </a:bodyPr>
          <a:lstStyle/>
          <a:p>
            <a:pPr algn="l"/>
            <a:r>
              <a:rPr lang="en-US" altLang="ja-JP" sz="2200" dirty="0">
                <a:latin typeface="Arial" panose="020B0604020202020204" pitchFamily="34" charset="0"/>
                <a:cs typeface="Arial" panose="020B0604020202020204" pitchFamily="34" charset="0"/>
              </a:rPr>
              <a:t>14. Confirmation of data </a:t>
            </a:r>
            <a:r>
              <a:rPr lang="en-US" altLang="ja-JP" sz="2200" dirty="0" smtClean="0">
                <a:latin typeface="Arial" panose="020B0604020202020204" pitchFamily="34" charset="0"/>
                <a:cs typeface="Arial" panose="020B0604020202020204" pitchFamily="34" charset="0"/>
              </a:rPr>
              <a:t>entered</a:t>
            </a:r>
            <a:br>
              <a:rPr lang="en-US" altLang="ja-JP" sz="2200" dirty="0" smtClean="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After completing all pages and saving all the data, click </a:t>
            </a:r>
            <a:r>
              <a:rPr lang="en-US" altLang="ja-JP" sz="1800" dirty="0" smtClean="0">
                <a:latin typeface="Arial" panose="020B0604020202020204" pitchFamily="34" charset="0"/>
                <a:cs typeface="Arial" panose="020B0604020202020204" pitchFamily="34" charset="0"/>
              </a:rPr>
              <a:t>the </a:t>
            </a:r>
            <a:r>
              <a:rPr lang="en-US" altLang="ja-JP" sz="1800" dirty="0">
                <a:latin typeface="Arial" panose="020B0604020202020204" pitchFamily="34" charset="0"/>
                <a:cs typeface="Arial" panose="020B0604020202020204" pitchFamily="34" charset="0"/>
              </a:rPr>
              <a:t>“Save as draft” button at the lower part of the “Application information” window.</a:t>
            </a:r>
            <a:r>
              <a:rPr lang="ja-JP" altLang="ja-JP" sz="1800" dirty="0">
                <a:latin typeface="Arial" panose="020B0604020202020204" pitchFamily="34" charset="0"/>
                <a:cs typeface="Arial" panose="020B0604020202020204" pitchFamily="34" charset="0"/>
              </a:rPr>
              <a:t/>
            </a:r>
            <a:br>
              <a:rPr lang="ja-JP"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(Pages in which data entry is completed are marked </a:t>
            </a:r>
            <a:r>
              <a:rPr lang="en-US" altLang="ja-JP" sz="1800" dirty="0" smtClean="0">
                <a:latin typeface="Arial" panose="020B0604020202020204" pitchFamily="34" charset="0"/>
                <a:cs typeface="Arial" panose="020B0604020202020204" pitchFamily="34" charset="0"/>
              </a:rPr>
              <a:t>“Edit.” </a:t>
            </a:r>
            <a:r>
              <a:rPr lang="en-US" altLang="ja-JP" sz="1800" dirty="0">
                <a:latin typeface="Arial" panose="020B0604020202020204" pitchFamily="34" charset="0"/>
                <a:cs typeface="Arial" panose="020B0604020202020204" pitchFamily="34" charset="0"/>
              </a:rPr>
              <a:t>Make sure that no page is left uncompleted.)</a:t>
            </a:r>
            <a:r>
              <a:rPr lang="ja-JP" altLang="ja-JP" sz="1800" dirty="0">
                <a:latin typeface="Arial" panose="020B0604020202020204" pitchFamily="34" charset="0"/>
                <a:cs typeface="Arial" panose="020B0604020202020204" pitchFamily="34" charset="0"/>
              </a:rPr>
              <a:t/>
            </a:r>
            <a:br>
              <a:rPr lang="ja-JP" altLang="ja-JP" sz="1800" dirty="0">
                <a:latin typeface="Arial" panose="020B0604020202020204" pitchFamily="34" charset="0"/>
                <a:cs typeface="Arial" panose="020B0604020202020204" pitchFamily="34" charset="0"/>
              </a:rPr>
            </a:br>
            <a:endParaRPr kumimoji="1" lang="ja-JP" altLang="en-US" sz="1800" dirty="0">
              <a:latin typeface="Arial" panose="020B0604020202020204" pitchFamily="34" charset="0"/>
              <a:cs typeface="Arial" panose="020B0604020202020204" pitchFamily="34" charset="0"/>
            </a:endParaRPr>
          </a:p>
        </p:txBody>
      </p:sp>
      <p:sp>
        <p:nvSpPr>
          <p:cNvPr id="7" name="角丸四角形 6"/>
          <p:cNvSpPr/>
          <p:nvPr/>
        </p:nvSpPr>
        <p:spPr>
          <a:xfrm flipV="1">
            <a:off x="2150150" y="5579526"/>
            <a:ext cx="693658" cy="1537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スライド番号プレースホルダー 9"/>
          <p:cNvSpPr>
            <a:spLocks noGrp="1"/>
          </p:cNvSpPr>
          <p:nvPr>
            <p:ph type="sldNum" sz="quarter" idx="12"/>
          </p:nvPr>
        </p:nvSpPr>
        <p:spPr/>
        <p:txBody>
          <a:bodyPr/>
          <a:lstStyle/>
          <a:p>
            <a:fld id="{C77B7CE5-07A5-4B1C-B277-92A1BF91588B}" type="slidenum">
              <a:rPr kumimoji="1" lang="ja-JP" altLang="en-US" smtClean="0"/>
              <a:t>27</a:t>
            </a:fld>
            <a:endParaRPr kumimoji="1" lang="ja-JP" altLang="en-US" dirty="0"/>
          </a:p>
        </p:txBody>
      </p:sp>
      <p:sp>
        <p:nvSpPr>
          <p:cNvPr id="18" name="角丸四角形 17"/>
          <p:cNvSpPr/>
          <p:nvPr/>
        </p:nvSpPr>
        <p:spPr>
          <a:xfrm flipV="1">
            <a:off x="1248122" y="4459082"/>
            <a:ext cx="648072" cy="1920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角丸四角形 19"/>
          <p:cNvSpPr/>
          <p:nvPr/>
        </p:nvSpPr>
        <p:spPr>
          <a:xfrm flipV="1">
            <a:off x="1605327" y="5263043"/>
            <a:ext cx="734542" cy="187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612274" y="5945029"/>
            <a:ext cx="122413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84405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463326" y="4624188"/>
            <a:ext cx="7347001" cy="198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928" b="11623"/>
          <a:stretch/>
        </p:blipFill>
        <p:spPr bwMode="auto">
          <a:xfrm>
            <a:off x="467544" y="2060848"/>
            <a:ext cx="7342784" cy="256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67544" y="260648"/>
            <a:ext cx="8229600" cy="1656184"/>
          </a:xfrm>
        </p:spPr>
        <p:txBody>
          <a:bodyPr>
            <a:normAutofit/>
          </a:bodyPr>
          <a:lstStyle/>
          <a:p>
            <a:pPr algn="l"/>
            <a:r>
              <a:rPr lang="en-US" altLang="ja-JP" sz="2000" dirty="0">
                <a:latin typeface="Arial" panose="020B0604020202020204" pitchFamily="34" charset="0"/>
                <a:cs typeface="Arial" panose="020B0604020202020204" pitchFamily="34" charset="0"/>
              </a:rPr>
              <a:t>15. Confirmation of application </a:t>
            </a:r>
            <a:r>
              <a:rPr lang="en-US" altLang="ja-JP" sz="2000" dirty="0" smtClean="0">
                <a:latin typeface="Arial" panose="020B0604020202020204" pitchFamily="34" charset="0"/>
                <a:cs typeface="Arial" panose="020B0604020202020204" pitchFamily="34" charset="0"/>
              </a:rPr>
              <a:t>forms</a:t>
            </a:r>
            <a:br>
              <a:rPr lang="en-US" altLang="ja-JP" sz="2000" dirty="0" smtClean="0">
                <a:latin typeface="Arial" panose="020B0604020202020204" pitchFamily="34" charset="0"/>
                <a:cs typeface="Arial" panose="020B0604020202020204" pitchFamily="34" charset="0"/>
              </a:rPr>
            </a:br>
            <a:r>
              <a:rPr kumimoji="1" lang="en-US" altLang="ja-JP" sz="1800" dirty="0" smtClean="0">
                <a:latin typeface="Arial" panose="020B0604020202020204" pitchFamily="34" charset="0"/>
                <a:cs typeface="Arial" panose="020B0604020202020204" pitchFamily="34" charset="0"/>
              </a:rPr>
              <a:t/>
            </a:r>
            <a:br>
              <a:rPr kumimoji="1" lang="en-US" altLang="ja-JP" sz="1800" dirty="0" smtClean="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Then </a:t>
            </a:r>
            <a:r>
              <a:rPr lang="en-US" altLang="ja-JP" sz="1600" dirty="0" smtClean="0">
                <a:latin typeface="Arial" panose="020B0604020202020204" pitchFamily="34" charset="0"/>
                <a:cs typeface="Arial" panose="020B0604020202020204" pitchFamily="34" charset="0"/>
              </a:rPr>
              <a:t>application information is </a:t>
            </a:r>
            <a:r>
              <a:rPr lang="en-US" altLang="ja-JP" sz="1600" dirty="0">
                <a:latin typeface="Arial" panose="020B0604020202020204" pitchFamily="34" charset="0"/>
                <a:cs typeface="Arial" panose="020B0604020202020204" pitchFamily="34" charset="0"/>
              </a:rPr>
              <a:t>displayed. Click </a:t>
            </a:r>
            <a:r>
              <a:rPr lang="en-US" altLang="ja-JP" sz="1600" dirty="0" smtClean="0">
                <a:latin typeface="Arial" panose="020B0604020202020204" pitchFamily="34" charset="0"/>
                <a:cs typeface="Arial" panose="020B0604020202020204" pitchFamily="34" charset="0"/>
              </a:rPr>
              <a:t>the “</a:t>
            </a:r>
            <a:r>
              <a:rPr lang="ja-JP" altLang="en-US" sz="1600" dirty="0" smtClean="0">
                <a:latin typeface="Arial" panose="020B0604020202020204" pitchFamily="34" charset="0"/>
                <a:cs typeface="Arial" panose="020B0604020202020204" pitchFamily="34" charset="0"/>
              </a:rPr>
              <a:t>申請書確認 </a:t>
            </a:r>
            <a:r>
              <a:rPr lang="en-US" altLang="ja-JP" sz="1600" dirty="0" smtClean="0">
                <a:latin typeface="Arial" panose="020B0604020202020204" pitchFamily="34" charset="0"/>
                <a:cs typeface="Arial" panose="020B0604020202020204" pitchFamily="34" charset="0"/>
              </a:rPr>
              <a:t>/ Confirm the Application Form” button </a:t>
            </a:r>
            <a:r>
              <a:rPr lang="en-US" altLang="ja-JP" sz="1600" dirty="0">
                <a:latin typeface="Arial" panose="020B0604020202020204" pitchFamily="34" charset="0"/>
                <a:cs typeface="Arial" panose="020B0604020202020204" pitchFamily="34" charset="0"/>
              </a:rPr>
              <a:t>to open completed application forms with the information you have entered and Application Checklist. Check these forms to ensure that all information is accurate.</a:t>
            </a:r>
            <a:br>
              <a:rPr lang="en-US" altLang="ja-JP" sz="1600" dirty="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After checking the application forms</a:t>
            </a:r>
            <a:r>
              <a:rPr lang="en-US" altLang="ja-JP" sz="1600" dirty="0" smtClean="0">
                <a:latin typeface="Arial" panose="020B0604020202020204" pitchFamily="34" charset="0"/>
                <a:cs typeface="Arial" panose="020B0604020202020204" pitchFamily="34" charset="0"/>
              </a:rPr>
              <a:t>, click the “</a:t>
            </a:r>
            <a:r>
              <a:rPr lang="ja-JP" altLang="en-US" sz="1600" dirty="0" smtClean="0">
                <a:latin typeface="Arial" panose="020B0604020202020204" pitchFamily="34" charset="0"/>
                <a:cs typeface="Arial" panose="020B0604020202020204" pitchFamily="34" charset="0"/>
              </a:rPr>
              <a:t>確認画面へ </a:t>
            </a:r>
            <a:r>
              <a:rPr lang="en-US" altLang="ja-JP" sz="1600" dirty="0" smtClean="0">
                <a:latin typeface="Arial" panose="020B0604020202020204" pitchFamily="34" charset="0"/>
                <a:cs typeface="Arial" panose="020B0604020202020204" pitchFamily="34" charset="0"/>
              </a:rPr>
              <a:t>/ Next” button.</a:t>
            </a:r>
            <a:endParaRPr lang="ja-JP" altLang="ja-JP" sz="1600" dirty="0">
              <a:latin typeface="Arial" panose="020B0604020202020204" pitchFamily="34" charset="0"/>
              <a:cs typeface="Arial" panose="020B0604020202020204" pitchFamily="34" charset="0"/>
            </a:endParaRPr>
          </a:p>
        </p:txBody>
      </p:sp>
      <p:sp>
        <p:nvSpPr>
          <p:cNvPr id="11" name="角丸四角形 10"/>
          <p:cNvSpPr/>
          <p:nvPr/>
        </p:nvSpPr>
        <p:spPr>
          <a:xfrm>
            <a:off x="475968" y="4634473"/>
            <a:ext cx="1791776" cy="2153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28</a:t>
            </a:fld>
            <a:endParaRPr kumimoji="1" lang="ja-JP" altLang="en-US" dirty="0"/>
          </a:p>
        </p:txBody>
      </p:sp>
      <p:sp>
        <p:nvSpPr>
          <p:cNvPr id="8" name="角丸四角形 7"/>
          <p:cNvSpPr/>
          <p:nvPr/>
        </p:nvSpPr>
        <p:spPr>
          <a:xfrm>
            <a:off x="478672" y="5877272"/>
            <a:ext cx="924976" cy="2153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827584" y="2708920"/>
            <a:ext cx="1152128" cy="101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203848" y="3342518"/>
            <a:ext cx="1440160" cy="101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851920" y="3555866"/>
            <a:ext cx="1440160" cy="101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2456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56"/>
          <a:stretch/>
        </p:blipFill>
        <p:spPr bwMode="auto">
          <a:xfrm>
            <a:off x="323528" y="2348880"/>
            <a:ext cx="8190419" cy="397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25292" y="620688"/>
            <a:ext cx="8229600" cy="1440160"/>
          </a:xfrm>
        </p:spPr>
        <p:txBody>
          <a:bodyPr>
            <a:normAutofit/>
          </a:bodyPr>
          <a:lstStyle/>
          <a:p>
            <a:pPr algn="l"/>
            <a:r>
              <a:rPr lang="en-US" altLang="ja-JP" sz="2000" dirty="0">
                <a:latin typeface="Arial" panose="020B0604020202020204" pitchFamily="34" charset="0"/>
                <a:cs typeface="Arial" panose="020B0604020202020204" pitchFamily="34" charset="0"/>
              </a:rPr>
              <a:t>16. </a:t>
            </a:r>
            <a:r>
              <a:rPr lang="en-US" altLang="ja-JP" sz="2000" dirty="0" smtClean="0">
                <a:latin typeface="Arial" panose="020B0604020202020204" pitchFamily="34" charset="0"/>
                <a:cs typeface="Arial" panose="020B0604020202020204" pitchFamily="34" charset="0"/>
              </a:rPr>
              <a:t>Registration</a:t>
            </a:r>
            <a:br>
              <a:rPr lang="en-US" altLang="ja-JP" sz="2000" dirty="0" smtClean="0">
                <a:latin typeface="Arial" panose="020B0604020202020204" pitchFamily="34" charset="0"/>
                <a:cs typeface="Arial" panose="020B0604020202020204" pitchFamily="34" charset="0"/>
              </a:rPr>
            </a:br>
            <a:r>
              <a:rPr kumimoji="1" lang="en-US" altLang="ja-JP" sz="1800" dirty="0" smtClean="0">
                <a:latin typeface="Arial" panose="020B0604020202020204" pitchFamily="34" charset="0"/>
                <a:cs typeface="Arial" panose="020B0604020202020204" pitchFamily="34" charset="0"/>
              </a:rPr>
              <a:t/>
            </a:r>
            <a:br>
              <a:rPr kumimoji="1" lang="en-US" altLang="ja-JP" sz="1800" dirty="0" smtClean="0">
                <a:latin typeface="Arial" panose="020B0604020202020204" pitchFamily="34" charset="0"/>
                <a:cs typeface="Arial" panose="020B0604020202020204" pitchFamily="34" charset="0"/>
              </a:rPr>
            </a:br>
            <a:r>
              <a:rPr lang="en-US" altLang="ja-JP" sz="1800" dirty="0">
                <a:solidFill>
                  <a:srgbClr val="FF0000"/>
                </a:solidFill>
                <a:latin typeface="Arial" panose="020B0604020202020204" pitchFamily="34" charset="0"/>
                <a:cs typeface="Arial" panose="020B0604020202020204" pitchFamily="34" charset="0"/>
              </a:rPr>
              <a:t>B</a:t>
            </a:r>
            <a:r>
              <a:rPr lang="en-US" altLang="ja-JP" sz="1600" dirty="0" smtClean="0">
                <a:solidFill>
                  <a:srgbClr val="FF0000"/>
                </a:solidFill>
                <a:latin typeface="Arial" panose="020B0604020202020204" pitchFamily="34" charset="0"/>
                <a:cs typeface="Arial" panose="020B0604020202020204" pitchFamily="34" charset="0"/>
              </a:rPr>
              <a:t>e </a:t>
            </a:r>
            <a:r>
              <a:rPr lang="en-US" altLang="ja-JP" sz="1600" dirty="0">
                <a:solidFill>
                  <a:srgbClr val="FF0000"/>
                </a:solidFill>
                <a:latin typeface="Arial" panose="020B0604020202020204" pitchFamily="34" charset="0"/>
                <a:cs typeface="Arial" panose="020B0604020202020204" pitchFamily="34" charset="0"/>
              </a:rPr>
              <a:t>sure to read the message that appears above the </a:t>
            </a:r>
            <a:r>
              <a:rPr lang="en-US" altLang="ja-JP" sz="1600" dirty="0" smtClean="0">
                <a:solidFill>
                  <a:srgbClr val="FF0000"/>
                </a:solidFill>
                <a:latin typeface="Arial" panose="020B0604020202020204" pitchFamily="34" charset="0"/>
                <a:cs typeface="Arial" panose="020B0604020202020204" pitchFamily="34" charset="0"/>
              </a:rPr>
              <a:t>“</a:t>
            </a:r>
            <a:r>
              <a:rPr lang="ja-JP" altLang="en-US" sz="1600" dirty="0" smtClean="0">
                <a:solidFill>
                  <a:srgbClr val="FF0000"/>
                </a:solidFill>
                <a:latin typeface="Arial" panose="020B0604020202020204" pitchFamily="34" charset="0"/>
                <a:cs typeface="Arial" panose="020B0604020202020204" pitchFamily="34" charset="0"/>
              </a:rPr>
              <a:t>登録 </a:t>
            </a:r>
            <a:r>
              <a:rPr lang="en-US" altLang="ja-JP" sz="1600" dirty="0" smtClean="0">
                <a:solidFill>
                  <a:srgbClr val="FF0000"/>
                </a:solidFill>
                <a:latin typeface="Arial" panose="020B0604020202020204" pitchFamily="34" charset="0"/>
                <a:cs typeface="Arial" panose="020B0604020202020204" pitchFamily="34" charset="0"/>
              </a:rPr>
              <a:t>/ Register</a:t>
            </a:r>
            <a:r>
              <a:rPr lang="en-US" altLang="ja-JP" sz="1600" dirty="0">
                <a:solidFill>
                  <a:srgbClr val="FF0000"/>
                </a:solidFill>
                <a:latin typeface="Arial" panose="020B0604020202020204" pitchFamily="34" charset="0"/>
                <a:cs typeface="Arial" panose="020B0604020202020204" pitchFamily="34" charset="0"/>
              </a:rPr>
              <a:t>” button before clicking </a:t>
            </a:r>
            <a:r>
              <a:rPr lang="en-US" altLang="ja-JP" sz="1600" dirty="0" smtClean="0">
                <a:solidFill>
                  <a:srgbClr val="FF0000"/>
                </a:solidFill>
                <a:latin typeface="Arial" panose="020B0604020202020204" pitchFamily="34" charset="0"/>
                <a:cs typeface="Arial" panose="020B0604020202020204" pitchFamily="34" charset="0"/>
              </a:rPr>
              <a:t>the </a:t>
            </a:r>
            <a:r>
              <a:rPr lang="en-US" altLang="ja-JP" sz="1600" dirty="0">
                <a:solidFill>
                  <a:srgbClr val="FF0000"/>
                </a:solidFill>
                <a:latin typeface="Arial" panose="020B0604020202020204" pitchFamily="34" charset="0"/>
                <a:cs typeface="Arial" panose="020B0604020202020204" pitchFamily="34" charset="0"/>
              </a:rPr>
              <a:t>button.</a:t>
            </a:r>
            <a:r>
              <a:rPr lang="ja-JP" altLang="ja-JP" sz="1600" dirty="0">
                <a:solidFill>
                  <a:srgbClr val="FF0000"/>
                </a:solidFill>
                <a:latin typeface="Arial" panose="020B0604020202020204" pitchFamily="34" charset="0"/>
                <a:cs typeface="Arial" panose="020B0604020202020204" pitchFamily="34" charset="0"/>
              </a:rPr>
              <a:t/>
            </a:r>
            <a:br>
              <a:rPr lang="ja-JP" altLang="ja-JP" sz="1600" dirty="0">
                <a:solidFill>
                  <a:srgbClr val="FF0000"/>
                </a:solidFill>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If you agree with the message, check the box, and click </a:t>
            </a:r>
            <a:r>
              <a:rPr lang="en-US" altLang="ja-JP" sz="1600" dirty="0" smtClean="0">
                <a:latin typeface="Arial" panose="020B0604020202020204" pitchFamily="34" charset="0"/>
                <a:cs typeface="Arial" panose="020B0604020202020204" pitchFamily="34" charset="0"/>
              </a:rPr>
              <a:t>the “</a:t>
            </a:r>
            <a:r>
              <a:rPr lang="ja-JP" altLang="en-US" sz="1600" dirty="0" smtClean="0">
                <a:latin typeface="Arial" panose="020B0604020202020204" pitchFamily="34" charset="0"/>
                <a:cs typeface="Arial" panose="020B0604020202020204" pitchFamily="34" charset="0"/>
              </a:rPr>
              <a:t>登録 </a:t>
            </a:r>
            <a:r>
              <a:rPr lang="en-US" altLang="ja-JP" sz="1600" dirty="0" smtClean="0">
                <a:latin typeface="Arial" panose="020B0604020202020204" pitchFamily="34" charset="0"/>
                <a:cs typeface="Arial" panose="020B0604020202020204" pitchFamily="34" charset="0"/>
              </a:rPr>
              <a:t>/ Register</a:t>
            </a:r>
            <a:r>
              <a:rPr lang="en-US" altLang="ja-JP" sz="1600" dirty="0">
                <a:latin typeface="Arial" panose="020B0604020202020204" pitchFamily="34" charset="0"/>
                <a:cs typeface="Arial" panose="020B0604020202020204" pitchFamily="34" charset="0"/>
              </a:rPr>
              <a:t>” button.</a:t>
            </a:r>
            <a:endParaRPr kumimoji="1" lang="ja-JP" altLang="en-US" sz="1800" dirty="0">
              <a:latin typeface="Arial" panose="020B0604020202020204" pitchFamily="34" charset="0"/>
              <a:cs typeface="Arial" panose="020B0604020202020204" pitchFamily="34" charset="0"/>
            </a:endParaRPr>
          </a:p>
        </p:txBody>
      </p:sp>
      <p:sp>
        <p:nvSpPr>
          <p:cNvPr id="7" name="角丸四角形 6"/>
          <p:cNvSpPr/>
          <p:nvPr/>
        </p:nvSpPr>
        <p:spPr>
          <a:xfrm>
            <a:off x="395536" y="4791483"/>
            <a:ext cx="6552728" cy="12298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29</a:t>
            </a:fld>
            <a:endParaRPr kumimoji="1" lang="ja-JP" altLang="en-US" dirty="0"/>
          </a:p>
        </p:txBody>
      </p:sp>
      <p:sp>
        <p:nvSpPr>
          <p:cNvPr id="8" name="角丸四角形 7"/>
          <p:cNvSpPr/>
          <p:nvPr/>
        </p:nvSpPr>
        <p:spPr>
          <a:xfrm>
            <a:off x="1475656" y="2946097"/>
            <a:ext cx="1152128" cy="101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208584" y="3136312"/>
            <a:ext cx="1152128" cy="101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835696" y="3356401"/>
            <a:ext cx="1152128" cy="101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1111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a:srcRect t="6537" b="8440"/>
          <a:stretch/>
        </p:blipFill>
        <p:spPr>
          <a:xfrm>
            <a:off x="539552" y="3140968"/>
            <a:ext cx="7272808" cy="3349442"/>
          </a:xfrm>
          <a:prstGeom prst="rect">
            <a:avLst/>
          </a:prstGeom>
        </p:spPr>
      </p:pic>
      <p:sp>
        <p:nvSpPr>
          <p:cNvPr id="2" name="タイトル 1"/>
          <p:cNvSpPr>
            <a:spLocks noGrp="1"/>
          </p:cNvSpPr>
          <p:nvPr>
            <p:ph type="title"/>
          </p:nvPr>
        </p:nvSpPr>
        <p:spPr>
          <a:xfrm>
            <a:off x="395536" y="548680"/>
            <a:ext cx="8568952" cy="2448272"/>
          </a:xfrm>
        </p:spPr>
        <p:txBody>
          <a:bodyPr>
            <a:normAutofit fontScale="90000"/>
          </a:bodyPr>
          <a:lstStyle/>
          <a:p>
            <a:pPr algn="l"/>
            <a:r>
              <a:rPr lang="en-US" altLang="ja-JP" sz="2000" dirty="0">
                <a:latin typeface="Arial" panose="020B0604020202020204" pitchFamily="34" charset="0"/>
                <a:cs typeface="Arial" panose="020B0604020202020204" pitchFamily="34" charset="0"/>
              </a:rPr>
              <a:t>1. Accessing the Exemption Application </a:t>
            </a:r>
            <a:r>
              <a:rPr lang="en-US" altLang="ja-JP" sz="2000" dirty="0" smtClean="0">
                <a:latin typeface="Arial" panose="020B0604020202020204" pitchFamily="34" charset="0"/>
                <a:cs typeface="Arial" panose="020B0604020202020204" pitchFamily="34" charset="0"/>
              </a:rPr>
              <a:t>System</a:t>
            </a:r>
            <a:br>
              <a:rPr lang="en-US" altLang="ja-JP" sz="2000" dirty="0" smtClean="0">
                <a:latin typeface="Arial" panose="020B0604020202020204" pitchFamily="34" charset="0"/>
                <a:cs typeface="Arial" panose="020B0604020202020204" pitchFamily="34" charset="0"/>
              </a:rPr>
            </a:br>
            <a:r>
              <a:rPr kumimoji="0" lang="en-US" altLang="zh-CN" sz="12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t/>
            </a:r>
            <a:br>
              <a:rPr kumimoji="0" lang="en-US" altLang="zh-CN" sz="12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br>
            <a:r>
              <a:rPr lang="en-US" altLang="ja-JP" sz="1800" b="1" dirty="0">
                <a:latin typeface="Arial" panose="020B0604020202020204" pitchFamily="34" charset="0"/>
                <a:cs typeface="Arial" panose="020B0604020202020204" pitchFamily="34" charset="0"/>
              </a:rPr>
              <a:t>Upon accessing the Exemption Application System at https://cs-web.osaka-u.ac.jp/menjo/, the following top page appears.</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kumimoji="0" lang="en-US" altLang="zh-CN" sz="1300" kern="0" dirty="0">
                <a:solidFill>
                  <a:srgbClr val="000000"/>
                </a:solidFill>
                <a:latin typeface="Arial" panose="020B0604020202020204" pitchFamily="34" charset="0"/>
                <a:ea typeface="ＭＳ Ｐゴシック"/>
                <a:cs typeface="Arial" panose="020B0604020202020204" pitchFamily="34" charset="0"/>
                <a:sym typeface="Calibri" pitchFamily="34" charset="0"/>
              </a:rPr>
              <a:t/>
            </a:r>
            <a:br>
              <a:rPr kumimoji="0" lang="en-US" altLang="zh-CN" sz="1300" kern="0" dirty="0">
                <a:solidFill>
                  <a:srgbClr val="000000"/>
                </a:solidFill>
                <a:latin typeface="Arial" panose="020B0604020202020204" pitchFamily="34" charset="0"/>
                <a:ea typeface="ＭＳ Ｐゴシック"/>
                <a:cs typeface="Arial" panose="020B0604020202020204" pitchFamily="34" charset="0"/>
                <a:sym typeface="Calibri" pitchFamily="34" charset="0"/>
              </a:rPr>
            </a:br>
            <a:r>
              <a:rPr lang="en-US" altLang="ja-JP" sz="1600" dirty="0" smtClean="0">
                <a:latin typeface="Arial" panose="020B0604020202020204" pitchFamily="34" charset="0"/>
                <a:cs typeface="Arial" panose="020B0604020202020204" pitchFamily="34" charset="0"/>
              </a:rPr>
              <a:t>Click “</a:t>
            </a:r>
            <a:r>
              <a:rPr lang="ja-JP" altLang="en-US" sz="1600" dirty="0" smtClean="0">
                <a:latin typeface="Arial" panose="020B0604020202020204" pitchFamily="34" charset="0"/>
                <a:cs typeface="Arial" panose="020B0604020202020204" pitchFamily="34" charset="0"/>
              </a:rPr>
              <a:t>平成２９年</a:t>
            </a:r>
            <a:r>
              <a:rPr lang="ja-JP" altLang="en-US" sz="1600" dirty="0">
                <a:latin typeface="Arial" panose="020B0604020202020204" pitchFamily="34" charset="0"/>
                <a:cs typeface="Arial" panose="020B0604020202020204" pitchFamily="34" charset="0"/>
              </a:rPr>
              <a:t>４</a:t>
            </a:r>
            <a:r>
              <a:rPr lang="ja-JP" altLang="en-US" sz="1600" dirty="0" smtClean="0">
                <a:latin typeface="Arial" panose="020B0604020202020204" pitchFamily="34" charset="0"/>
                <a:cs typeface="Arial" panose="020B0604020202020204" pitchFamily="34" charset="0"/>
              </a:rPr>
              <a:t>月入学者 </a:t>
            </a:r>
            <a:r>
              <a:rPr lang="en-US" altLang="ja-JP" sz="1600" dirty="0" smtClean="0">
                <a:latin typeface="Arial" panose="020B0604020202020204" pitchFamily="34" charset="0"/>
                <a:cs typeface="Arial" panose="020B0604020202020204" pitchFamily="34" charset="0"/>
              </a:rPr>
              <a:t>/ in-coming freshman (who will enroll in Osaka University in April 2017)”  </a:t>
            </a:r>
            <a:br>
              <a:rPr lang="en-US" altLang="ja-JP" sz="1600" dirty="0" smtClean="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if </a:t>
            </a:r>
            <a:r>
              <a:rPr lang="en-US" altLang="ja-JP" sz="1600" dirty="0">
                <a:latin typeface="Arial" panose="020B0604020202020204" pitchFamily="34" charset="0"/>
                <a:cs typeface="Arial" panose="020B0604020202020204" pitchFamily="34" charset="0"/>
              </a:rPr>
              <a:t>you are:</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(1) A </a:t>
            </a:r>
            <a:r>
              <a:rPr lang="en-US" altLang="ja-JP" sz="1600" dirty="0">
                <a:latin typeface="Arial" panose="020B0604020202020204" pitchFamily="34" charset="0"/>
                <a:cs typeface="Arial" panose="020B0604020202020204" pitchFamily="34" charset="0"/>
              </a:rPr>
              <a:t>freshman enrolled in Osaka University in April </a:t>
            </a:r>
            <a:r>
              <a:rPr lang="en-US" altLang="ja-JP" sz="1600" dirty="0" smtClean="0">
                <a:latin typeface="Arial" panose="020B0604020202020204" pitchFamily="34" charset="0"/>
                <a:cs typeface="Arial" panose="020B0604020202020204" pitchFamily="34" charset="0"/>
              </a:rPr>
              <a:t>2017; </a:t>
            </a:r>
            <a:r>
              <a:rPr lang="en-US" altLang="ja-JP" sz="1600" dirty="0">
                <a:latin typeface="Arial" panose="020B0604020202020204" pitchFamily="34" charset="0"/>
                <a:cs typeface="Arial" panose="020B0604020202020204" pitchFamily="34" charset="0"/>
              </a:rPr>
              <a:t>or</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(2) An </a:t>
            </a:r>
            <a:r>
              <a:rPr lang="en-US" altLang="ja-JP" sz="1600" dirty="0">
                <a:latin typeface="Arial" panose="020B0604020202020204" pitchFamily="34" charset="0"/>
                <a:cs typeface="Arial" panose="020B0604020202020204" pitchFamily="34" charset="0"/>
              </a:rPr>
              <a:t>Osaka University student advancing to a higher course within Osaka University in April </a:t>
            </a:r>
            <a:r>
              <a:rPr lang="en-US" altLang="ja-JP" sz="1600" dirty="0" smtClean="0">
                <a:latin typeface="Arial" panose="020B0604020202020204" pitchFamily="34" charset="0"/>
                <a:cs typeface="Arial" panose="020B0604020202020204" pitchFamily="34" charset="0"/>
              </a:rPr>
              <a:t>2017.</a:t>
            </a:r>
            <a:r>
              <a:rPr kumimoji="0" lang="en-US" altLang="zh-CN" sz="16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t/>
            </a:r>
            <a:br>
              <a:rPr kumimoji="0" lang="en-US" altLang="zh-CN" sz="16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br>
            <a:r>
              <a:rPr kumimoji="0" lang="en-US" altLang="zh-CN" sz="16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t>(3) </a:t>
            </a:r>
            <a:r>
              <a:rPr lang="en-US" altLang="ja-JP" sz="1400" dirty="0" smtClean="0">
                <a:latin typeface="Arial" panose="020B0604020202020204" pitchFamily="34" charset="0"/>
                <a:cs typeface="Arial" panose="020B0604020202020204" pitchFamily="34" charset="0"/>
              </a:rPr>
              <a:t>Click “</a:t>
            </a:r>
            <a:r>
              <a:rPr lang="ja-JP" altLang="ja-JP" sz="1400" dirty="0">
                <a:latin typeface="Arial" panose="020B0604020202020204" pitchFamily="34" charset="0"/>
                <a:cs typeface="Arial" panose="020B0604020202020204" pitchFamily="34" charset="0"/>
              </a:rPr>
              <a:t>在学生</a:t>
            </a:r>
            <a:r>
              <a:rPr lang="en-US" altLang="ja-JP" sz="1400" dirty="0">
                <a:latin typeface="Arial" panose="020B0604020202020204" pitchFamily="34" charset="0"/>
                <a:cs typeface="Arial" panose="020B0604020202020204" pitchFamily="34" charset="0"/>
              </a:rPr>
              <a:t>/Person enrolled in Osaka University” if you fall under neither of the above two categories.</a:t>
            </a:r>
            <a:endParaRPr lang="ja-JP" altLang="ja-JP" sz="1400" dirty="0">
              <a:latin typeface="Arial" panose="020B0604020202020204" pitchFamily="34" charset="0"/>
              <a:cs typeface="Arial" panose="020B0604020202020204" pitchFamily="34" charset="0"/>
            </a:endParaRPr>
          </a:p>
        </p:txBody>
      </p:sp>
      <p:sp>
        <p:nvSpPr>
          <p:cNvPr id="3" name="角丸四角形 2"/>
          <p:cNvSpPr/>
          <p:nvPr/>
        </p:nvSpPr>
        <p:spPr>
          <a:xfrm>
            <a:off x="675796" y="3469053"/>
            <a:ext cx="4832307" cy="8085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684449" y="4296274"/>
            <a:ext cx="2632633" cy="479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644347" y="3688659"/>
            <a:ext cx="902811"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(1)</a:t>
            </a:r>
            <a:r>
              <a:rPr kumimoji="1" lang="ja-JP" altLang="en-US" dirty="0" smtClean="0">
                <a:solidFill>
                  <a:srgbClr val="FF0000"/>
                </a:solidFill>
                <a:latin typeface="Arial" panose="020B0604020202020204" pitchFamily="34" charset="0"/>
                <a:cs typeface="Arial" panose="020B0604020202020204" pitchFamily="34" charset="0"/>
              </a:rPr>
              <a:t>　</a:t>
            </a:r>
            <a:r>
              <a:rPr kumimoji="1" lang="en-US" altLang="ja-JP" dirty="0" smtClean="0">
                <a:solidFill>
                  <a:srgbClr val="FF0000"/>
                </a:solidFill>
                <a:latin typeface="Arial" panose="020B0604020202020204" pitchFamily="34" charset="0"/>
                <a:cs typeface="Arial" panose="020B0604020202020204" pitchFamily="34" charset="0"/>
              </a:rPr>
              <a:t>(2)</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3502540" y="4351396"/>
            <a:ext cx="466794" cy="369332"/>
          </a:xfrm>
          <a:prstGeom prst="rect">
            <a:avLst/>
          </a:prstGeom>
          <a:noFill/>
        </p:spPr>
        <p:txBody>
          <a:bodyPr wrap="non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(3)</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10" name="スライド番号プレースホルダー 9"/>
          <p:cNvSpPr>
            <a:spLocks noGrp="1"/>
          </p:cNvSpPr>
          <p:nvPr>
            <p:ph type="sldNum" sz="quarter" idx="12"/>
          </p:nvPr>
        </p:nvSpPr>
        <p:spPr/>
        <p:txBody>
          <a:bodyPr/>
          <a:lstStyle/>
          <a:p>
            <a:fld id="{C77B7CE5-07A5-4B1C-B277-92A1BF91588B}" type="slidenum">
              <a:rPr kumimoji="1" lang="ja-JP" altLang="en-US" smtClean="0"/>
              <a:t>3</a:t>
            </a:fld>
            <a:endParaRPr kumimoji="1" lang="ja-JP" altLang="en-US" dirty="0"/>
          </a:p>
        </p:txBody>
      </p:sp>
    </p:spTree>
    <p:extLst>
      <p:ext uri="{BB962C8B-B14F-4D97-AF65-F5344CB8AC3E}">
        <p14:creationId xmlns:p14="http://schemas.microsoft.com/office/powerpoint/2010/main" val="3386951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041"/>
          <a:stretch/>
        </p:blipFill>
        <p:spPr bwMode="auto">
          <a:xfrm>
            <a:off x="308595" y="5024009"/>
            <a:ext cx="4623446" cy="180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15516" y="188640"/>
            <a:ext cx="8712968" cy="576064"/>
          </a:xfrm>
        </p:spPr>
        <p:txBody>
          <a:bodyPr>
            <a:normAutofit fontScale="90000"/>
          </a:bodyPr>
          <a:lstStyle/>
          <a:p>
            <a:pPr algn="l"/>
            <a:r>
              <a:rPr lang="en-US" altLang="ja-JP" sz="2000" b="1" dirty="0" smtClean="0">
                <a:latin typeface="Arial" panose="020B0604020202020204" pitchFamily="34" charset="0"/>
                <a:cs typeface="Arial" panose="020B0604020202020204" pitchFamily="34" charset="0"/>
              </a:rPr>
              <a:t>17. Confirmation after registration/Preparation of application forms</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
            </a:r>
            <a:br>
              <a:rPr lang="en-US" altLang="ja-JP" sz="2000" b="1" dirty="0" smtClean="0">
                <a:latin typeface="Arial" panose="020B0604020202020204" pitchFamily="34" charset="0"/>
                <a:cs typeface="Arial" panose="020B0604020202020204" pitchFamily="34" charset="0"/>
              </a:rPr>
            </a:br>
            <a:endParaRPr lang="ja-JP" altLang="ja-JP" sz="1800" b="1" dirty="0">
              <a:solidFill>
                <a:srgbClr val="FF0000"/>
              </a:solidFill>
              <a:latin typeface="Arial" panose="020B0604020202020204" pitchFamily="34" charset="0"/>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fld id="{C77B7CE5-07A5-4B1C-B277-92A1BF91588B}" type="slidenum">
              <a:rPr kumimoji="1" lang="ja-JP" altLang="en-US" smtClean="0"/>
              <a:t>30</a:t>
            </a:fld>
            <a:endParaRPr kumimoji="1" lang="ja-JP" altLang="en-US" dirty="0"/>
          </a:p>
        </p:txBody>
      </p:sp>
      <p:sp>
        <p:nvSpPr>
          <p:cNvPr id="5" name="テキスト ボックス 4"/>
          <p:cNvSpPr txBox="1"/>
          <p:nvPr/>
        </p:nvSpPr>
        <p:spPr>
          <a:xfrm>
            <a:off x="335113" y="344269"/>
            <a:ext cx="8280920" cy="492443"/>
          </a:xfrm>
          <a:prstGeom prst="rect">
            <a:avLst/>
          </a:prstGeom>
          <a:noFill/>
        </p:spPr>
        <p:txBody>
          <a:bodyPr wrap="square" rtlCol="0">
            <a:spAutoFit/>
          </a:bodyPr>
          <a:lstStyle/>
          <a:p>
            <a:r>
              <a:rPr lang="en-US" altLang="ja-JP" sz="1300" b="1" dirty="0">
                <a:latin typeface="Arial" panose="020B0604020202020204" pitchFamily="34" charset="0"/>
                <a:cs typeface="Arial" panose="020B0604020202020204" pitchFamily="34" charset="0"/>
              </a:rPr>
              <a:t>Upon registration, </a:t>
            </a:r>
            <a:r>
              <a:rPr lang="en-US" altLang="ja-JP" sz="1300" b="1" u="sng" dirty="0" smtClean="0">
                <a:solidFill>
                  <a:srgbClr val="FF0000"/>
                </a:solidFill>
                <a:latin typeface="Arial" panose="020B0604020202020204" pitchFamily="34" charset="0"/>
                <a:cs typeface="Arial" panose="020B0604020202020204" pitchFamily="34" charset="0"/>
              </a:rPr>
              <a:t>“</a:t>
            </a:r>
            <a:r>
              <a:rPr lang="en-US" altLang="ja-JP" sz="1300" b="1" u="sng" dirty="0">
                <a:solidFill>
                  <a:srgbClr val="FF0000"/>
                </a:solidFill>
                <a:latin typeface="Arial" panose="020B0604020202020204" pitchFamily="34" charset="0"/>
                <a:cs typeface="Arial" panose="020B0604020202020204" pitchFamily="34" charset="0"/>
              </a:rPr>
              <a:t>Your receipt number </a:t>
            </a:r>
            <a:r>
              <a:rPr lang="en-US" altLang="ja-JP" sz="1300" b="1" u="sng" dirty="0" err="1">
                <a:solidFill>
                  <a:srgbClr val="FF0000"/>
                </a:solidFill>
                <a:latin typeface="Arial" panose="020B0604020202020204" pitchFamily="34" charset="0"/>
                <a:cs typeface="Arial" panose="020B0604020202020204" pitchFamily="34" charset="0"/>
              </a:rPr>
              <a:t>xxxx</a:t>
            </a:r>
            <a:r>
              <a:rPr lang="en-US" altLang="ja-JP" sz="1300" b="1" u="sng" dirty="0">
                <a:solidFill>
                  <a:srgbClr val="FF0000"/>
                </a:solidFill>
                <a:latin typeface="Arial" panose="020B0604020202020204" pitchFamily="34" charset="0"/>
                <a:cs typeface="Arial" panose="020B0604020202020204" pitchFamily="34" charset="0"/>
              </a:rPr>
              <a:t> (four-digit number) is displayed</a:t>
            </a:r>
            <a:r>
              <a:rPr lang="en-US" altLang="ja-JP" sz="1300" b="1" u="sng" dirty="0" smtClean="0">
                <a:solidFill>
                  <a:srgbClr val="FF0000"/>
                </a:solidFill>
                <a:latin typeface="Arial" panose="020B0604020202020204" pitchFamily="34" charset="0"/>
                <a:cs typeface="Arial" panose="020B0604020202020204" pitchFamily="34" charset="0"/>
              </a:rPr>
              <a:t>.”</a:t>
            </a:r>
            <a:r>
              <a:rPr lang="ja-JP" altLang="ja-JP" sz="1300" b="1" dirty="0">
                <a:solidFill>
                  <a:srgbClr val="FF0000"/>
                </a:solidFill>
                <a:latin typeface="Arial" panose="020B0604020202020204" pitchFamily="34" charset="0"/>
                <a:cs typeface="Arial" panose="020B0604020202020204" pitchFamily="34" charset="0"/>
              </a:rPr>
              <a:t/>
            </a:r>
            <a:br>
              <a:rPr lang="ja-JP" altLang="ja-JP" sz="1300" b="1" dirty="0">
                <a:solidFill>
                  <a:srgbClr val="FF0000"/>
                </a:solidFill>
                <a:latin typeface="Arial" panose="020B0604020202020204" pitchFamily="34" charset="0"/>
                <a:cs typeface="Arial" panose="020B0604020202020204" pitchFamily="34" charset="0"/>
              </a:rPr>
            </a:br>
            <a:r>
              <a:rPr lang="en-US" altLang="ja-JP" sz="1300" b="1" u="sng" dirty="0">
                <a:solidFill>
                  <a:srgbClr val="FF0000"/>
                </a:solidFill>
                <a:latin typeface="Arial" panose="020B0604020202020204" pitchFamily="34" charset="0"/>
                <a:cs typeface="Arial" panose="020B0604020202020204" pitchFamily="34" charset="0"/>
              </a:rPr>
              <a:t>Keep the receipt number carefully as you will need it to make inquiries and view the application results</a:t>
            </a:r>
            <a:r>
              <a:rPr lang="en-US" altLang="ja-JP" sz="1300" b="1" u="sng" dirty="0" smtClean="0">
                <a:solidFill>
                  <a:srgbClr val="FF0000"/>
                </a:solidFill>
                <a:latin typeface="Arial" panose="020B0604020202020204" pitchFamily="34" charset="0"/>
                <a:cs typeface="Arial" panose="020B0604020202020204" pitchFamily="34" charset="0"/>
              </a:rPr>
              <a:t>.</a:t>
            </a:r>
            <a:endParaRPr kumimoji="1" lang="ja-JP" altLang="en-US" dirty="0"/>
          </a:p>
        </p:txBody>
      </p:sp>
      <p:sp>
        <p:nvSpPr>
          <p:cNvPr id="8" name="テキスト ボックス 7"/>
          <p:cNvSpPr txBox="1"/>
          <p:nvPr/>
        </p:nvSpPr>
        <p:spPr>
          <a:xfrm>
            <a:off x="98860" y="2060848"/>
            <a:ext cx="9028785" cy="1123384"/>
          </a:xfrm>
          <a:prstGeom prst="rect">
            <a:avLst/>
          </a:prstGeom>
          <a:noFill/>
        </p:spPr>
        <p:txBody>
          <a:bodyPr wrap="square" rtlCol="0">
            <a:spAutoFit/>
          </a:bodyPr>
          <a:lstStyle/>
          <a:p>
            <a:r>
              <a:rPr lang="en-US" altLang="ja-JP" sz="1300" b="1" dirty="0" smtClean="0">
                <a:latin typeface="Arial" panose="020B0604020202020204" pitchFamily="34" charset="0"/>
                <a:cs typeface="Arial" panose="020B0604020202020204" pitchFamily="34" charset="0"/>
              </a:rPr>
              <a:t>Submit </a:t>
            </a:r>
            <a:r>
              <a:rPr lang="en-US" altLang="ja-JP" sz="1300" b="1" dirty="0">
                <a:latin typeface="Arial" panose="020B0604020202020204" pitchFamily="34" charset="0"/>
                <a:cs typeface="Arial" panose="020B0604020202020204" pitchFamily="34" charset="0"/>
              </a:rPr>
              <a:t>application documents (application forms) along with relevant certification documents by putting them in a postbox installed at each Student Center or sending them by mail to one of the Student Centers. Be sure to write your four-digit receipt </a:t>
            </a:r>
            <a:r>
              <a:rPr lang="en-US" altLang="ja-JP" sz="1300" b="1" dirty="0" smtClean="0">
                <a:latin typeface="Arial" panose="020B0604020202020204" pitchFamily="34" charset="0"/>
                <a:cs typeface="Arial" panose="020B0604020202020204" pitchFamily="34" charset="0"/>
              </a:rPr>
              <a:t>number </a:t>
            </a:r>
            <a:r>
              <a:rPr lang="en-US" altLang="ja-JP" sz="1300" b="1" dirty="0">
                <a:latin typeface="Arial" panose="020B0604020202020204" pitchFamily="34" charset="0"/>
                <a:cs typeface="Arial" panose="020B0604020202020204" pitchFamily="34" charset="0"/>
              </a:rPr>
              <a:t>on the envelope.</a:t>
            </a:r>
            <a:r>
              <a:rPr lang="en-US" altLang="ja-JP" sz="1200" b="1" dirty="0">
                <a:latin typeface="Arial" panose="020B0604020202020204" pitchFamily="34" charset="0"/>
                <a:cs typeface="Arial" panose="020B0604020202020204" pitchFamily="34" charset="0"/>
              </a:rPr>
              <a:t/>
            </a:r>
            <a:br>
              <a:rPr lang="en-US" altLang="ja-JP" sz="1200" b="1" dirty="0">
                <a:latin typeface="Arial" panose="020B0604020202020204" pitchFamily="34" charset="0"/>
                <a:cs typeface="Arial" panose="020B0604020202020204" pitchFamily="34" charset="0"/>
              </a:rPr>
            </a:br>
            <a:r>
              <a:rPr lang="en-US" altLang="ja-JP" sz="1400" b="1" u="sng" dirty="0">
                <a:solidFill>
                  <a:srgbClr val="FF0000"/>
                </a:solidFill>
                <a:latin typeface="Arial" panose="020B0604020202020204" pitchFamily="34" charset="0"/>
                <a:cs typeface="Arial" panose="020B0604020202020204" pitchFamily="34" charset="0"/>
              </a:rPr>
              <a:t>Application documents must be submitted to the Student Center by the designated deadline. If you fail to meet the deadline, your application will not be accepted under any circumstances for whatever reason.</a:t>
            </a:r>
            <a:endParaRPr kumimoji="1" lang="ja-JP" altLang="en-US" sz="1600" dirty="0"/>
          </a:p>
        </p:txBody>
      </p:sp>
      <p:sp>
        <p:nvSpPr>
          <p:cNvPr id="7" name="テキスト ボックス 6"/>
          <p:cNvSpPr txBox="1"/>
          <p:nvPr/>
        </p:nvSpPr>
        <p:spPr>
          <a:xfrm>
            <a:off x="215516" y="775872"/>
            <a:ext cx="8280920" cy="1384995"/>
          </a:xfrm>
          <a:prstGeom prst="rect">
            <a:avLst/>
          </a:prstGeom>
          <a:noFill/>
        </p:spPr>
        <p:txBody>
          <a:bodyPr wrap="square" rtlCol="0">
            <a:spAutoFit/>
          </a:bodyPr>
          <a:lstStyle/>
          <a:p>
            <a:r>
              <a:rPr lang="ja-JP" altLang="en-US" sz="1200" b="1" dirty="0"/>
              <a:t>◆ </a:t>
            </a:r>
            <a:r>
              <a:rPr lang="en-US" altLang="ja-JP" sz="1200" b="1" dirty="0" smtClean="0">
                <a:latin typeface="Arial" panose="020B0604020202020204" pitchFamily="34" charset="0"/>
                <a:cs typeface="Arial" panose="020B0604020202020204" pitchFamily="34" charset="0"/>
              </a:rPr>
              <a:t>After </a:t>
            </a:r>
            <a:r>
              <a:rPr lang="en-US" altLang="ja-JP" sz="1200" b="1" dirty="0">
                <a:latin typeface="Arial" panose="020B0604020202020204" pitchFamily="34" charset="0"/>
                <a:cs typeface="Arial" panose="020B0604020202020204" pitchFamily="34" charset="0"/>
              </a:rPr>
              <a:t>reading this message, </a:t>
            </a:r>
            <a:r>
              <a:rPr lang="en-US" altLang="ja-JP" sz="1200" b="1" dirty="0" smtClean="0">
                <a:latin typeface="Arial" panose="020B0604020202020204" pitchFamily="34" charset="0"/>
                <a:cs typeface="Arial" panose="020B0604020202020204" pitchFamily="34" charset="0"/>
              </a:rPr>
              <a:t>click </a:t>
            </a:r>
            <a:r>
              <a:rPr lang="en-US" altLang="ja-JP" sz="1200" b="1" dirty="0">
                <a:latin typeface="Arial" panose="020B0604020202020204" pitchFamily="34" charset="0"/>
                <a:cs typeface="Arial" panose="020B0604020202020204" pitchFamily="34" charset="0"/>
              </a:rPr>
              <a:t>the </a:t>
            </a:r>
            <a:r>
              <a:rPr lang="en-US" altLang="ja-JP" sz="1200" b="1" dirty="0" smtClean="0">
                <a:latin typeface="Arial" panose="020B0604020202020204" pitchFamily="34" charset="0"/>
                <a:cs typeface="Arial" panose="020B0604020202020204" pitchFamily="34" charset="0"/>
              </a:rPr>
              <a:t>“Prepare </a:t>
            </a:r>
            <a:r>
              <a:rPr lang="en-US" altLang="ja-JP" sz="1200" b="1" dirty="0">
                <a:latin typeface="Arial" panose="020B0604020202020204" pitchFamily="34" charset="0"/>
                <a:cs typeface="Arial" panose="020B0604020202020204" pitchFamily="34" charset="0"/>
              </a:rPr>
              <a:t>Application </a:t>
            </a:r>
            <a:r>
              <a:rPr lang="en-US" altLang="ja-JP" sz="1200" b="1" dirty="0" smtClean="0">
                <a:latin typeface="Arial" panose="020B0604020202020204" pitchFamily="34" charset="0"/>
                <a:cs typeface="Arial" panose="020B0604020202020204" pitchFamily="34" charset="0"/>
              </a:rPr>
              <a:t>Form” </a:t>
            </a:r>
            <a:r>
              <a:rPr lang="en-US" altLang="ja-JP" sz="1200" b="1" dirty="0">
                <a:latin typeface="Arial" panose="020B0604020202020204" pitchFamily="34" charset="0"/>
                <a:cs typeface="Arial" panose="020B0604020202020204" pitchFamily="34" charset="0"/>
              </a:rPr>
              <a:t>button to print the </a:t>
            </a:r>
            <a:r>
              <a:rPr lang="en-US" altLang="ja-JP" sz="1200" b="1" dirty="0" smtClean="0">
                <a:latin typeface="Arial" panose="020B0604020202020204" pitchFamily="34" charset="0"/>
                <a:cs typeface="Arial" panose="020B0604020202020204" pitchFamily="34" charset="0"/>
              </a:rPr>
              <a:t>application forms </a:t>
            </a:r>
            <a:r>
              <a:rPr lang="en-US" altLang="ja-JP" sz="1200" b="1" dirty="0">
                <a:latin typeface="Arial" panose="020B0604020202020204" pitchFamily="34" charset="0"/>
                <a:cs typeface="Arial" panose="020B0604020202020204" pitchFamily="34" charset="0"/>
              </a:rPr>
              <a:t>and check the printed forms.</a:t>
            </a:r>
            <a:endParaRPr lang="ja-JP" altLang="ja-JP" sz="12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ja-JP" sz="1200" b="1" dirty="0">
                <a:latin typeface="Arial" panose="020B0604020202020204" pitchFamily="34" charset="0"/>
                <a:cs typeface="Arial" panose="020B0604020202020204" pitchFamily="34" charset="0"/>
              </a:rPr>
              <a:t>Print each application form on A4 paper. If you cannot print any of the forms properly on A4 paper, save the form in PDF format in an external folder (e.g. your own USB memory) and then print it.</a:t>
            </a:r>
            <a:endParaRPr lang="ja-JP" altLang="ja-JP" sz="12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ja-JP" sz="1200" b="1" dirty="0">
                <a:latin typeface="Arial" panose="020B0604020202020204" pitchFamily="34" charset="0"/>
                <a:cs typeface="Arial" panose="020B0604020202020204" pitchFamily="34" charset="0"/>
              </a:rPr>
              <a:t>If you need to correct any of the information, correct the information directly on the printed form using black ink. (Do not use correction tape.)</a:t>
            </a:r>
            <a:endParaRPr lang="ja-JP" altLang="ja-JP" sz="12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ja-JP" sz="1200" b="1" dirty="0">
                <a:latin typeface="Arial" panose="020B0604020202020204" pitchFamily="34" charset="0"/>
                <a:cs typeface="Arial" panose="020B0604020202020204" pitchFamily="34" charset="0"/>
              </a:rPr>
              <a:t>You must submit the documents marked “Required” in the Application Checklist.</a:t>
            </a:r>
            <a:endParaRPr lang="ja-JP" altLang="ja-JP" sz="1200" b="1" dirty="0">
              <a:latin typeface="Arial" panose="020B0604020202020204" pitchFamily="34" charset="0"/>
              <a:cs typeface="Arial" panose="020B0604020202020204" pitchFamily="34" charset="0"/>
            </a:endParaRPr>
          </a:p>
        </p:txBody>
      </p:sp>
      <p:sp>
        <p:nvSpPr>
          <p:cNvPr id="11" name="角丸四角形 10"/>
          <p:cNvSpPr/>
          <p:nvPr/>
        </p:nvSpPr>
        <p:spPr>
          <a:xfrm>
            <a:off x="381691" y="4293724"/>
            <a:ext cx="589909" cy="1381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1400931" y="5683780"/>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484516" y="5679686"/>
            <a:ext cx="25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570094" y="5681383"/>
            <a:ext cx="39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235139" y="6070435"/>
            <a:ext cx="2044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465870" y="6070435"/>
            <a:ext cx="7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581204" y="6072338"/>
            <a:ext cx="100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308780" y="5682907"/>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083011" y="4310299"/>
            <a:ext cx="1254368" cy="635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73747" y="4485558"/>
            <a:ext cx="1254368" cy="635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195735" y="5224699"/>
            <a:ext cx="1231303" cy="765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55" b="10824"/>
          <a:stretch/>
        </p:blipFill>
        <p:spPr bwMode="auto">
          <a:xfrm>
            <a:off x="303692" y="3140968"/>
            <a:ext cx="4628349" cy="18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角丸四角形 20"/>
          <p:cNvSpPr/>
          <p:nvPr/>
        </p:nvSpPr>
        <p:spPr>
          <a:xfrm>
            <a:off x="931419" y="3250331"/>
            <a:ext cx="125856" cy="52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020082" y="3678955"/>
            <a:ext cx="167541" cy="52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49" name="直線コネクタ 2048"/>
          <p:cNvCxnSpPr/>
          <p:nvPr/>
        </p:nvCxnSpPr>
        <p:spPr>
          <a:xfrm flipV="1">
            <a:off x="1036336" y="4352808"/>
            <a:ext cx="497730" cy="85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1049934" y="4342089"/>
            <a:ext cx="484132" cy="107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049934" y="4331463"/>
            <a:ext cx="484132" cy="531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9" name="直線コネクタ 2068"/>
          <p:cNvCxnSpPr/>
          <p:nvPr/>
        </p:nvCxnSpPr>
        <p:spPr>
          <a:xfrm>
            <a:off x="1898179" y="4689028"/>
            <a:ext cx="5040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845744" y="5085184"/>
            <a:ext cx="125856" cy="52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676644" y="5205619"/>
            <a:ext cx="232027" cy="573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1859887" y="5731918"/>
            <a:ext cx="605983" cy="573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335337" y="3630343"/>
            <a:ext cx="949864" cy="149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0285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a:srcRect t="6479"/>
          <a:stretch/>
        </p:blipFill>
        <p:spPr>
          <a:xfrm>
            <a:off x="395536" y="1772816"/>
            <a:ext cx="7690642" cy="3895893"/>
          </a:xfrm>
          <a:prstGeom prst="rect">
            <a:avLst/>
          </a:prstGeom>
        </p:spPr>
      </p:pic>
      <p:sp>
        <p:nvSpPr>
          <p:cNvPr id="2" name="タイトル 1"/>
          <p:cNvSpPr>
            <a:spLocks noGrp="1"/>
          </p:cNvSpPr>
          <p:nvPr>
            <p:ph type="title"/>
          </p:nvPr>
        </p:nvSpPr>
        <p:spPr>
          <a:xfrm>
            <a:off x="457200" y="274638"/>
            <a:ext cx="8229600" cy="1354162"/>
          </a:xfrm>
        </p:spPr>
        <p:txBody>
          <a:bodyPr>
            <a:normAutofit/>
          </a:bodyPr>
          <a:lstStyle/>
          <a:p>
            <a:pPr algn="l"/>
            <a:r>
              <a:rPr lang="en-US" altLang="ja-JP" sz="1600" b="1" dirty="0">
                <a:latin typeface="Arial" panose="020B0604020202020204" pitchFamily="34" charset="0"/>
                <a:cs typeface="Arial" panose="020B0604020202020204" pitchFamily="34" charset="0"/>
              </a:rPr>
              <a:t>2. Selection of the kind of application/Re-login screen (for in-coming freshmen</a:t>
            </a:r>
            <a:r>
              <a:rPr lang="en-US" altLang="ja-JP" sz="1600" b="1" dirty="0" smtClean="0">
                <a:latin typeface="Arial" panose="020B0604020202020204" pitchFamily="34" charset="0"/>
                <a:cs typeface="Arial" panose="020B0604020202020204" pitchFamily="34" charset="0"/>
              </a:rPr>
              <a:t>)</a:t>
            </a:r>
            <a:r>
              <a:rPr kumimoji="0" lang="en-US" altLang="ja-JP" sz="16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a:solidFill>
                  <a:srgbClr val="000000"/>
                </a:solidFill>
                <a:latin typeface="Arial" panose="020B0604020202020204" pitchFamily="34" charset="0"/>
                <a:cs typeface="Arial" panose="020B0604020202020204" pitchFamily="34" charset="0"/>
                <a:sym typeface="Calibri" pitchFamily="34" charset="0"/>
              </a:rPr>
            </a:br>
            <a:r>
              <a:rPr lang="en-US" altLang="ja-JP" sz="1600" b="1" dirty="0" smtClean="0">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If you are a student already enrolled in Osaka University, go to p</a:t>
            </a:r>
            <a:r>
              <a:rPr lang="en-US" altLang="ja-JP" sz="1600" b="1" dirty="0" smtClean="0">
                <a:latin typeface="Arial" panose="020B0604020202020204" pitchFamily="34" charset="0"/>
                <a:cs typeface="Arial" panose="020B0604020202020204" pitchFamily="34" charset="0"/>
              </a:rPr>
              <a:t>. 6.)</a:t>
            </a:r>
            <a:r>
              <a:rPr lang="en-US" altLang="ja-JP" sz="1600" dirty="0" smtClean="0">
                <a:latin typeface="Arial" panose="020B0604020202020204" pitchFamily="34" charset="0"/>
                <a:cs typeface="Arial" panose="020B0604020202020204" pitchFamily="34" charset="0"/>
              </a:rPr>
              <a:t/>
            </a:r>
            <a:br>
              <a:rPr lang="en-US" altLang="ja-JP" sz="1600" dirty="0" smtClean="0">
                <a:latin typeface="Arial" panose="020B0604020202020204" pitchFamily="34" charset="0"/>
                <a:cs typeface="Arial" panose="020B0604020202020204" pitchFamily="34" charset="0"/>
              </a:rPr>
            </a:br>
            <a: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br>
            <a:r>
              <a:rPr lang="en-US" altLang="ja-JP" sz="1400" dirty="0">
                <a:latin typeface="Arial" panose="020B0604020202020204" pitchFamily="34" charset="0"/>
                <a:cs typeface="Arial" panose="020B0604020202020204" pitchFamily="34" charset="0"/>
              </a:rPr>
              <a:t>After clicking </a:t>
            </a:r>
            <a:r>
              <a:rPr lang="en-US" altLang="ja-JP" sz="1400" dirty="0" smtClean="0">
                <a:latin typeface="Arial" panose="020B0604020202020204" pitchFamily="34" charset="0"/>
                <a:cs typeface="Arial" panose="020B0604020202020204" pitchFamily="34" charset="0"/>
              </a:rPr>
              <a:t>“</a:t>
            </a:r>
            <a:r>
              <a:rPr lang="ja-JP" altLang="ja-JP" sz="1400" dirty="0">
                <a:latin typeface="Arial" panose="020B0604020202020204" pitchFamily="34" charset="0"/>
                <a:cs typeface="Arial" panose="020B0604020202020204" pitchFamily="34" charset="0"/>
              </a:rPr>
              <a:t>新入生</a:t>
            </a:r>
            <a:r>
              <a:rPr lang="en-US" altLang="ja-JP" sz="1400" dirty="0">
                <a:latin typeface="Arial" panose="020B0604020202020204" pitchFamily="34" charset="0"/>
                <a:cs typeface="Arial" panose="020B0604020202020204" pitchFamily="34" charset="0"/>
              </a:rPr>
              <a:t>/in-coming freshman,” the following screen appears</a:t>
            </a:r>
            <a:r>
              <a:rPr lang="en-US" altLang="ja-JP" sz="1400" dirty="0" smtClean="0">
                <a:latin typeface="Arial" panose="020B0604020202020204" pitchFamily="34" charset="0"/>
                <a:cs typeface="Arial" panose="020B0604020202020204" pitchFamily="34" charset="0"/>
              </a:rPr>
              <a:t>.</a:t>
            </a:r>
            <a:r>
              <a:rPr kumimoji="0" lang="zh-CN" altLang="ja-JP" sz="1400" kern="0" dirty="0">
                <a:solidFill>
                  <a:srgbClr val="000000"/>
                </a:solidFill>
                <a:latin typeface="Arial" panose="020B0604020202020204" pitchFamily="34" charset="0"/>
                <a:ea typeface="ＭＳ Ｐゴシック"/>
                <a:cs typeface="Arial" panose="020B0604020202020204" pitchFamily="34" charset="0"/>
                <a:sym typeface="Calibri" pitchFamily="34" charset="0"/>
              </a:rPr>
              <a:t/>
            </a:r>
            <a:br>
              <a:rPr kumimoji="0" lang="zh-CN" altLang="ja-JP" sz="1400" kern="0" dirty="0">
                <a:solidFill>
                  <a:srgbClr val="000000"/>
                </a:solidFill>
                <a:latin typeface="Arial" panose="020B0604020202020204" pitchFamily="34" charset="0"/>
                <a:ea typeface="ＭＳ Ｐゴシック"/>
                <a:cs typeface="Arial" panose="020B0604020202020204" pitchFamily="34" charset="0"/>
                <a:sym typeface="Calibri" pitchFamily="34" charset="0"/>
              </a:rPr>
            </a:br>
            <a:r>
              <a:rPr lang="en-US" altLang="ja-JP" sz="1400" b="1" dirty="0">
                <a:latin typeface="Arial" panose="020B0604020202020204" pitchFamily="34" charset="0"/>
                <a:cs typeface="Arial" panose="020B0604020202020204" pitchFamily="34" charset="0"/>
              </a:rPr>
              <a:t>Select the kind of application on the “</a:t>
            </a:r>
            <a:r>
              <a:rPr lang="ja-JP" altLang="ja-JP" sz="1400" b="1" dirty="0">
                <a:latin typeface="Arial" panose="020B0604020202020204" pitchFamily="34" charset="0"/>
                <a:cs typeface="Arial" panose="020B0604020202020204" pitchFamily="34" charset="0"/>
              </a:rPr>
              <a:t>申請の種類</a:t>
            </a:r>
            <a:r>
              <a:rPr lang="en-US" altLang="ja-JP" sz="1400" b="1" dirty="0">
                <a:latin typeface="Arial" panose="020B0604020202020204" pitchFamily="34" charset="0"/>
                <a:cs typeface="Arial" panose="020B0604020202020204" pitchFamily="34" charset="0"/>
              </a:rPr>
              <a:t>/Kind of application” panel.</a:t>
            </a:r>
            <a:endParaRPr lang="ja-JP" altLang="ja-JP" sz="1400" b="1" dirty="0">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4</a:t>
            </a:fld>
            <a:endParaRPr kumimoji="1" lang="ja-JP" altLang="en-US" dirty="0"/>
          </a:p>
        </p:txBody>
      </p:sp>
    </p:spTree>
    <p:extLst>
      <p:ext uri="{BB962C8B-B14F-4D97-AF65-F5344CB8AC3E}">
        <p14:creationId xmlns:p14="http://schemas.microsoft.com/office/powerpoint/2010/main" val="291325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t="6033"/>
          <a:stretch/>
        </p:blipFill>
        <p:spPr>
          <a:xfrm>
            <a:off x="424390" y="3436551"/>
            <a:ext cx="6262664" cy="3187639"/>
          </a:xfrm>
          <a:prstGeom prst="rect">
            <a:avLst/>
          </a:prstGeom>
        </p:spPr>
      </p:pic>
      <p:sp>
        <p:nvSpPr>
          <p:cNvPr id="2" name="タイトル 1"/>
          <p:cNvSpPr>
            <a:spLocks noGrp="1"/>
          </p:cNvSpPr>
          <p:nvPr>
            <p:ph type="title"/>
          </p:nvPr>
        </p:nvSpPr>
        <p:spPr>
          <a:xfrm>
            <a:off x="465164" y="377728"/>
            <a:ext cx="8229600" cy="1872208"/>
          </a:xfrm>
        </p:spPr>
        <p:txBody>
          <a:bodyPr>
            <a:normAutofit fontScale="90000"/>
          </a:bodyPr>
          <a:lstStyle/>
          <a:p>
            <a:pPr algn="l"/>
            <a:r>
              <a:rPr kumimoji="0" lang="en-US" altLang="ja-JP" sz="1800" b="1" kern="0" dirty="0" smtClean="0">
                <a:solidFill>
                  <a:srgbClr val="000000"/>
                </a:solidFill>
                <a:sym typeface="Calibri" pitchFamily="34" charset="0"/>
              </a:rPr>
              <a:t/>
            </a:r>
            <a:br>
              <a:rPr kumimoji="0" lang="en-US" altLang="ja-JP" sz="1800" b="1" kern="0" dirty="0" smtClean="0">
                <a:solidFill>
                  <a:srgbClr val="000000"/>
                </a:solidFill>
                <a:sym typeface="Calibri" pitchFamily="34" charset="0"/>
              </a:rPr>
            </a:br>
            <a:r>
              <a:rPr kumimoji="0" lang="en-US" altLang="ja-JP" sz="1800" b="1" kern="0" dirty="0">
                <a:solidFill>
                  <a:srgbClr val="000000"/>
                </a:solidFill>
                <a:sym typeface="Calibri" pitchFamily="34" charset="0"/>
              </a:rPr>
              <a:t/>
            </a:r>
            <a:br>
              <a:rPr kumimoji="0" lang="en-US" altLang="ja-JP" sz="1800" b="1" kern="0" dirty="0">
                <a:solidFill>
                  <a:srgbClr val="000000"/>
                </a:solidFill>
                <a:sym typeface="Calibri" pitchFamily="34" charset="0"/>
              </a:rPr>
            </a:br>
            <a:r>
              <a:rPr kumimoji="0" lang="en-US" altLang="ja-JP" sz="1800" b="1" kern="0" dirty="0" smtClean="0">
                <a:solidFill>
                  <a:srgbClr val="000000"/>
                </a:solidFill>
                <a:sym typeface="Calibri" pitchFamily="34" charset="0"/>
              </a:rPr>
              <a:t/>
            </a:r>
            <a:br>
              <a:rPr kumimoji="0" lang="en-US" altLang="ja-JP" sz="1800" b="1" kern="0" dirty="0" smtClean="0">
                <a:solidFill>
                  <a:srgbClr val="000000"/>
                </a:solidFill>
                <a:sym typeface="Calibri" pitchFamily="34" charset="0"/>
              </a:rPr>
            </a:br>
            <a:r>
              <a:rPr lang="en-US" altLang="ja-JP" sz="1800" b="1" dirty="0" smtClean="0">
                <a:latin typeface="Arial" panose="020B0604020202020204" pitchFamily="34" charset="0"/>
                <a:cs typeface="Arial" panose="020B0604020202020204" pitchFamily="34" charset="0"/>
              </a:rPr>
              <a:t>Selection </a:t>
            </a:r>
            <a:r>
              <a:rPr lang="en-US" altLang="ja-JP" sz="1800" b="1" dirty="0">
                <a:latin typeface="Arial" panose="020B0604020202020204" pitchFamily="34" charset="0"/>
                <a:cs typeface="Arial" panose="020B0604020202020204" pitchFamily="34" charset="0"/>
              </a:rPr>
              <a:t>of the kind of application/Re-login screen (for in-coming freshmen</a:t>
            </a:r>
            <a:r>
              <a:rPr lang="en-US" altLang="ja-JP" sz="1800" b="1" dirty="0" smtClean="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 (continued from previous page)</a:t>
            </a:r>
            <a: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br>
            <a:r>
              <a:rPr kumimoji="0" lang="zh-CN" altLang="ja-JP" sz="1200" kern="0" dirty="0">
                <a:solidFill>
                  <a:srgbClr val="000000"/>
                </a:solidFill>
                <a:latin typeface="Arial" panose="020B0604020202020204" pitchFamily="34" charset="0"/>
                <a:ea typeface="ＭＳ Ｐゴシック"/>
                <a:cs typeface="Arial" panose="020B0604020202020204" pitchFamily="34" charset="0"/>
                <a:sym typeface="Calibri" pitchFamily="34" charset="0"/>
              </a:rPr>
              <a:t/>
            </a:r>
            <a:br>
              <a:rPr kumimoji="0" lang="zh-CN" altLang="ja-JP" sz="1200" kern="0" dirty="0">
                <a:solidFill>
                  <a:srgbClr val="000000"/>
                </a:solidFill>
                <a:latin typeface="Arial" panose="020B0604020202020204" pitchFamily="34" charset="0"/>
                <a:ea typeface="ＭＳ Ｐゴシック"/>
                <a:cs typeface="Arial" panose="020B0604020202020204" pitchFamily="34" charset="0"/>
                <a:sym typeface="Calibri" pitchFamily="34" charset="0"/>
              </a:rPr>
            </a:br>
            <a:r>
              <a:rPr lang="en-US" altLang="ja-JP" sz="1600" dirty="0">
                <a:latin typeface="Arial" panose="020B0604020202020204" pitchFamily="34" charset="0"/>
                <a:cs typeface="Arial" panose="020B0604020202020204" pitchFamily="34" charset="0"/>
              </a:rPr>
              <a:t>After selecting the kind of application, the following screen appears.</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Enter the common password for all new students and the email address you usually use in the respective fields </a:t>
            </a:r>
            <a:r>
              <a:rPr lang="en-US" altLang="ja-JP" sz="1600" b="1" u="sng" dirty="0">
                <a:latin typeface="Arial" panose="020B0604020202020204" pitchFamily="34" charset="0"/>
                <a:cs typeface="Arial" panose="020B0604020202020204" pitchFamily="34" charset="0"/>
              </a:rPr>
              <a:t>correctly</a:t>
            </a:r>
            <a:r>
              <a:rPr lang="en-US" altLang="ja-JP" sz="1600" b="1"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and log in to the system</a:t>
            </a:r>
            <a:r>
              <a:rPr lang="en-US" altLang="ja-JP" sz="1600" dirty="0" smtClean="0">
                <a:latin typeface="Arial" panose="020B0604020202020204" pitchFamily="34" charset="0"/>
                <a:cs typeface="Arial" panose="020B0604020202020204" pitchFamily="34" charset="0"/>
              </a:rPr>
              <a:t>.</a:t>
            </a:r>
            <a:br>
              <a:rPr lang="en-US" altLang="ja-JP" sz="1600" dirty="0" smtClean="0">
                <a:latin typeface="Arial" panose="020B0604020202020204" pitchFamily="34" charset="0"/>
                <a:cs typeface="Arial" panose="020B0604020202020204" pitchFamily="34" charset="0"/>
              </a:rPr>
            </a:b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Common password for all new students: </a:t>
            </a:r>
            <a:r>
              <a:rPr lang="en-US" altLang="ja-JP" sz="1600" b="1" dirty="0" smtClean="0">
                <a:latin typeface="Arial" panose="020B0604020202020204" pitchFamily="34" charset="0"/>
                <a:cs typeface="Arial" panose="020B0604020202020204" pitchFamily="34" charset="0"/>
              </a:rPr>
              <a:t>handai1704</a:t>
            </a:r>
            <a:r>
              <a:rPr kumimoji="0" lang="en-US" altLang="zh-CN" sz="16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t/>
            </a:r>
            <a:br>
              <a:rPr kumimoji="0" lang="en-US" altLang="zh-CN" sz="1600" kern="0" dirty="0" smtClean="0">
                <a:solidFill>
                  <a:srgbClr val="000000"/>
                </a:solidFill>
                <a:latin typeface="Arial" panose="020B0604020202020204" pitchFamily="34" charset="0"/>
                <a:ea typeface="ＭＳ Ｐゴシック"/>
                <a:cs typeface="Arial" panose="020B0604020202020204" pitchFamily="34" charset="0"/>
                <a:sym typeface="Calibri" pitchFamily="34" charset="0"/>
              </a:rPr>
            </a:br>
            <a:r>
              <a:rPr lang="en-US" altLang="ja-JP" sz="1600" b="1" u="sng" dirty="0">
                <a:solidFill>
                  <a:srgbClr val="FF0000"/>
                </a:solidFill>
                <a:latin typeface="Arial" panose="020B0604020202020204" pitchFamily="34" charset="0"/>
                <a:cs typeface="Arial" panose="020B0604020202020204" pitchFamily="34" charset="0"/>
              </a:rPr>
              <a:t>You may be at a disadvantage if you cannot be reached by email. Therefore, be sure to enter the email address at which you can be contacted without fail.</a:t>
            </a: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kumimoji="0" lang="en-US" altLang="zh-CN" sz="1200" b="1" u="sng" kern="0" dirty="0" smtClean="0">
                <a:solidFill>
                  <a:srgbClr val="FF0000"/>
                </a:solidFill>
                <a:latin typeface="Arial" panose="020B0604020202020204" pitchFamily="34" charset="0"/>
                <a:ea typeface="ＭＳ Ｐゴシック"/>
                <a:cs typeface="Arial" panose="020B0604020202020204" pitchFamily="34" charset="0"/>
                <a:sym typeface="Calibri" pitchFamily="34" charset="0"/>
              </a:rPr>
              <a:t/>
            </a:r>
            <a:br>
              <a:rPr kumimoji="0" lang="en-US" altLang="zh-CN" sz="1200" b="1" u="sng" kern="0" dirty="0" smtClean="0">
                <a:solidFill>
                  <a:srgbClr val="FF0000"/>
                </a:solidFill>
                <a:latin typeface="Arial" panose="020B0604020202020204" pitchFamily="34" charset="0"/>
                <a:ea typeface="ＭＳ Ｐゴシック"/>
                <a:cs typeface="Arial" panose="020B0604020202020204" pitchFamily="34" charset="0"/>
                <a:sym typeface="Calibri" pitchFamily="34" charset="0"/>
              </a:rPr>
            </a:br>
            <a:endParaRPr kumimoji="1" lang="ja-JP" altLang="en-US" b="1" u="sng" dirty="0">
              <a:solidFill>
                <a:srgbClr val="FF0000"/>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431622" y="2420888"/>
            <a:ext cx="4210981" cy="1015663"/>
          </a:xfrm>
          <a:prstGeom prst="rect">
            <a:avLst/>
          </a:prstGeom>
          <a:noFill/>
        </p:spPr>
        <p:txBody>
          <a:bodyPr wrap="square" rtlCol="0">
            <a:spAutoFit/>
          </a:bodyPr>
          <a:lstStyle/>
          <a:p>
            <a:pPr lvl="0"/>
            <a:r>
              <a:rPr lang="en-US" altLang="ja-JP" sz="1200" dirty="0">
                <a:solidFill>
                  <a:srgbClr val="FF0000"/>
                </a:solidFill>
                <a:latin typeface="Arial" panose="020B0604020202020204" pitchFamily="34" charset="0"/>
                <a:cs typeface="Arial" panose="020B0604020202020204" pitchFamily="34" charset="0"/>
              </a:rPr>
              <a:t>(Example)</a:t>
            </a:r>
            <a:endParaRPr lang="ja-JP" altLang="ja-JP" sz="1200" dirty="0">
              <a:solidFill>
                <a:srgbClr val="FF0000"/>
              </a:solidFill>
              <a:latin typeface="Arial" panose="020B0604020202020204" pitchFamily="34" charset="0"/>
              <a:cs typeface="Arial" panose="020B0604020202020204" pitchFamily="34" charset="0"/>
            </a:endParaRPr>
          </a:p>
          <a:p>
            <a:r>
              <a:rPr lang="en-US" altLang="ja-JP" sz="1200" dirty="0">
                <a:solidFill>
                  <a:srgbClr val="FF0000"/>
                </a:solidFill>
                <a:latin typeface="Arial" panose="020B0604020202020204" pitchFamily="34" charset="0"/>
                <a:cs typeface="Arial" panose="020B0604020202020204" pitchFamily="34" charset="0"/>
              </a:rPr>
              <a:t>When you select “Enrollment Fee Exemption and/or Deferred Payment plus Tuition Fee Exemption, Deferred Payment or Payment by Installments (for both the first and second semesters),” the following screen appears.</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5</a:t>
            </a:fld>
            <a:endParaRPr kumimoji="1" lang="ja-JP" altLang="en-US" dirty="0"/>
          </a:p>
        </p:txBody>
      </p:sp>
      <p:sp>
        <p:nvSpPr>
          <p:cNvPr id="5" name="角丸四角形 4"/>
          <p:cNvSpPr/>
          <p:nvPr/>
        </p:nvSpPr>
        <p:spPr>
          <a:xfrm>
            <a:off x="539552" y="4293096"/>
            <a:ext cx="6013647"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7289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srcRect t="6013"/>
          <a:stretch/>
        </p:blipFill>
        <p:spPr>
          <a:xfrm>
            <a:off x="395536" y="1685342"/>
            <a:ext cx="7415808" cy="3775347"/>
          </a:xfrm>
          <a:prstGeom prst="rect">
            <a:avLst/>
          </a:prstGeom>
        </p:spPr>
      </p:pic>
      <p:sp>
        <p:nvSpPr>
          <p:cNvPr id="2" name="タイトル 1"/>
          <p:cNvSpPr>
            <a:spLocks noGrp="1"/>
          </p:cNvSpPr>
          <p:nvPr>
            <p:ph type="title"/>
          </p:nvPr>
        </p:nvSpPr>
        <p:spPr>
          <a:xfrm>
            <a:off x="247931" y="338945"/>
            <a:ext cx="8640960" cy="1728192"/>
          </a:xfrm>
        </p:spPr>
        <p:txBody>
          <a:bodyPr>
            <a:normAutofit fontScale="90000"/>
          </a:bodyPr>
          <a:lstStyle/>
          <a:p>
            <a:pPr algn="l"/>
            <a:r>
              <a:rPr lang="en-US" altLang="ja-JP" sz="1800" b="1" dirty="0">
                <a:latin typeface="Arial" panose="020B0604020202020204" pitchFamily="34" charset="0"/>
                <a:cs typeface="Arial" panose="020B0604020202020204" pitchFamily="34" charset="0"/>
              </a:rPr>
              <a:t>3. Selection of the kind of application/Re-login screen (for persons enrolled in Osaka University)</a:t>
            </a:r>
            <a: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br>
            <a:r>
              <a:rPr kumimoji="0" lang="en-US" altLang="ja-JP" sz="18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800" b="1" kern="0" dirty="0" smtClean="0">
                <a:solidFill>
                  <a:srgbClr val="000000"/>
                </a:solidFill>
                <a:latin typeface="Arial" panose="020B0604020202020204" pitchFamily="34" charset="0"/>
                <a:cs typeface="Arial" panose="020B0604020202020204" pitchFamily="34" charset="0"/>
                <a:sym typeface="Calibri" pitchFamily="34" charset="0"/>
              </a:rPr>
            </a:br>
            <a:r>
              <a:rPr lang="en-US" altLang="ja-JP" sz="1600" dirty="0">
                <a:latin typeface="Arial" panose="020B0604020202020204" pitchFamily="34" charset="0"/>
                <a:cs typeface="Arial" panose="020B0604020202020204" pitchFamily="34" charset="0"/>
              </a:rPr>
              <a:t>After clicking </a:t>
            </a:r>
            <a:r>
              <a:rPr lang="en-US" altLang="ja-JP" sz="1600" dirty="0" smtClean="0">
                <a:latin typeface="Arial" panose="020B0604020202020204" pitchFamily="34" charset="0"/>
                <a:cs typeface="Arial" panose="020B0604020202020204" pitchFamily="34" charset="0"/>
              </a:rPr>
              <a:t>“</a:t>
            </a:r>
            <a:r>
              <a:rPr lang="ja-JP" altLang="ja-JP" sz="1600" dirty="0">
                <a:latin typeface="Arial" panose="020B0604020202020204" pitchFamily="34" charset="0"/>
                <a:cs typeface="Arial" panose="020B0604020202020204" pitchFamily="34" charset="0"/>
              </a:rPr>
              <a:t>在学生</a:t>
            </a:r>
            <a:r>
              <a:rPr lang="en-US" altLang="ja-JP" sz="1600" dirty="0">
                <a:latin typeface="Arial" panose="020B0604020202020204" pitchFamily="34" charset="0"/>
                <a:cs typeface="Arial" panose="020B0604020202020204" pitchFamily="34" charset="0"/>
              </a:rPr>
              <a:t>/Person enrolled in Osaka University,” the following screen appears.</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Select the kind of application on the “</a:t>
            </a:r>
            <a:r>
              <a:rPr lang="ja-JP" altLang="ja-JP" sz="1600" b="1" dirty="0">
                <a:latin typeface="Arial" panose="020B0604020202020204" pitchFamily="34" charset="0"/>
                <a:cs typeface="Arial" panose="020B0604020202020204" pitchFamily="34" charset="0"/>
              </a:rPr>
              <a:t>申請の種類</a:t>
            </a:r>
            <a:r>
              <a:rPr lang="en-US" altLang="ja-JP" sz="1600" b="1" dirty="0">
                <a:latin typeface="Arial" panose="020B0604020202020204" pitchFamily="34" charset="0"/>
                <a:cs typeface="Arial" panose="020B0604020202020204" pitchFamily="34" charset="0"/>
              </a:rPr>
              <a:t>/Kind of application” panel.</a:t>
            </a:r>
            <a:r>
              <a:rPr kumimoji="0" lang="en-US" altLang="ja-JP" sz="16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a:solidFill>
                  <a:srgbClr val="000000"/>
                </a:solidFill>
                <a:latin typeface="Arial" panose="020B0604020202020204" pitchFamily="34" charset="0"/>
                <a:cs typeface="Arial" panose="020B0604020202020204" pitchFamily="34" charset="0"/>
                <a:sym typeface="Calibri" pitchFamily="34" charset="0"/>
              </a:rPr>
            </a:br>
            <a:r>
              <a:rPr kumimoji="0" lang="en-US" altLang="ja-JP" sz="1600" b="1" kern="0" dirty="0" smtClean="0">
                <a:solidFill>
                  <a:srgbClr val="FF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FF0000"/>
                </a:solidFill>
                <a:latin typeface="Arial" panose="020B0604020202020204" pitchFamily="34" charset="0"/>
                <a:cs typeface="Arial" panose="020B0604020202020204" pitchFamily="34" charset="0"/>
                <a:sym typeface="Calibri" pitchFamily="34" charset="0"/>
              </a:rPr>
            </a:br>
            <a:endParaRPr lang="ja-JP" altLang="ja-JP" sz="1600" b="1" dirty="0">
              <a:solidFill>
                <a:srgbClr val="FF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48" y="2683793"/>
            <a:ext cx="6910663" cy="14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47931" y="5517232"/>
            <a:ext cx="8572541" cy="1077218"/>
          </a:xfrm>
          <a:prstGeom prst="rect">
            <a:avLst/>
          </a:prstGeom>
          <a:noFill/>
        </p:spPr>
        <p:txBody>
          <a:bodyPr wrap="square" rtlCol="0">
            <a:spAutoFit/>
          </a:bodyPr>
          <a:lstStyle/>
          <a:p>
            <a:pPr lvl="0"/>
            <a:r>
              <a:rPr kumimoji="0" lang="ja-JP" altLang="en-US" sz="1600" b="1" kern="0" dirty="0" smtClean="0">
                <a:solidFill>
                  <a:srgbClr val="000000"/>
                </a:solidFill>
                <a:cs typeface="+mj-cs"/>
                <a:sym typeface="Calibri" pitchFamily="34" charset="0"/>
              </a:rPr>
              <a:t>◆ </a:t>
            </a:r>
            <a:r>
              <a:rPr lang="en-US" altLang="ja-JP" sz="1600" b="1" dirty="0" smtClean="0">
                <a:latin typeface="Arial" panose="020B0604020202020204" pitchFamily="34" charset="0"/>
                <a:cs typeface="Arial" panose="020B0604020202020204" pitchFamily="34" charset="0"/>
              </a:rPr>
              <a:t>Enter </a:t>
            </a:r>
            <a:r>
              <a:rPr lang="en-US" altLang="ja-JP" sz="1600" b="1" dirty="0">
                <a:latin typeface="Arial" panose="020B0604020202020204" pitchFamily="34" charset="0"/>
                <a:cs typeface="Arial" panose="020B0604020202020204" pitchFamily="34" charset="0"/>
              </a:rPr>
              <a:t>your Osaka University personal ID and password on the screen that appears and log in to the system.</a:t>
            </a:r>
            <a:endParaRPr lang="ja-JP" altLang="ja-JP" sz="1600" b="1" dirty="0">
              <a:latin typeface="Arial" panose="020B0604020202020204" pitchFamily="34" charset="0"/>
              <a:cs typeface="Arial" panose="020B0604020202020204" pitchFamily="34" charset="0"/>
            </a:endParaRPr>
          </a:p>
          <a:p>
            <a:pPr lvl="0"/>
            <a:r>
              <a:rPr kumimoji="0" lang="ja-JP" altLang="en-US" sz="1600" b="1" kern="0" dirty="0" smtClean="0">
                <a:solidFill>
                  <a:srgbClr val="000000"/>
                </a:solidFill>
                <a:cs typeface="+mj-cs"/>
                <a:sym typeface="Calibri" pitchFamily="34" charset="0"/>
              </a:rPr>
              <a:t>◆ </a:t>
            </a:r>
            <a:r>
              <a:rPr lang="en-US" altLang="ja-JP" sz="1600" b="1" dirty="0" smtClean="0">
                <a:latin typeface="Arial" panose="020B0604020202020204" pitchFamily="34" charset="0"/>
                <a:cs typeface="Arial" panose="020B0604020202020204" pitchFamily="34" charset="0"/>
              </a:rPr>
              <a:t>The </a:t>
            </a:r>
            <a:r>
              <a:rPr lang="en-US" altLang="ja-JP" sz="1600" b="1" dirty="0">
                <a:latin typeface="Arial" panose="020B0604020202020204" pitchFamily="34" charset="0"/>
                <a:cs typeface="Arial" panose="020B0604020202020204" pitchFamily="34" charset="0"/>
              </a:rPr>
              <a:t>re-login screen for persons enrolled in Osaka University is as shown on p</a:t>
            </a:r>
            <a:r>
              <a:rPr lang="en-US" altLang="ja-JP" sz="1600" b="1" dirty="0" smtClean="0">
                <a:latin typeface="Arial" panose="020B0604020202020204" pitchFamily="34" charset="0"/>
                <a:cs typeface="Arial" panose="020B0604020202020204" pitchFamily="34" charset="0"/>
              </a:rPr>
              <a:t>. 3. </a:t>
            </a:r>
            <a:r>
              <a:rPr lang="en-US" altLang="ja-JP" sz="1600" b="1" dirty="0">
                <a:latin typeface="Arial" panose="020B0604020202020204" pitchFamily="34" charset="0"/>
                <a:cs typeface="Arial" panose="020B0604020202020204" pitchFamily="34" charset="0"/>
              </a:rPr>
              <a:t>You can re-log in to the system with your Osaka University personal ID and password.</a:t>
            </a:r>
            <a:endParaRPr lang="ja-JP" altLang="ja-JP" sz="1600" b="1" dirty="0">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C77B7CE5-07A5-4B1C-B277-92A1BF91588B}" type="slidenum">
              <a:rPr kumimoji="1" lang="ja-JP" altLang="en-US" smtClean="0"/>
              <a:t>6</a:t>
            </a:fld>
            <a:endParaRPr kumimoji="1" lang="ja-JP" altLang="en-US" dirty="0"/>
          </a:p>
        </p:txBody>
      </p:sp>
    </p:spTree>
    <p:extLst>
      <p:ext uri="{BB962C8B-B14F-4D97-AF65-F5344CB8AC3E}">
        <p14:creationId xmlns:p14="http://schemas.microsoft.com/office/powerpoint/2010/main" val="2041161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6406" y="332656"/>
            <a:ext cx="8229600" cy="2448272"/>
          </a:xfrm>
        </p:spPr>
        <p:txBody>
          <a:bodyPr>
            <a:normAutofit fontScale="90000"/>
          </a:bodyPr>
          <a:lstStyle/>
          <a:p>
            <a:pPr algn="l"/>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lang="en-US" altLang="ja-JP" sz="1800" b="1" dirty="0" smtClean="0">
                <a:latin typeface="Arial" panose="020B0604020202020204" pitchFamily="34" charset="0"/>
                <a:cs typeface="Arial" panose="020B0604020202020204" pitchFamily="34" charset="0"/>
              </a:rPr>
              <a:t>4</a:t>
            </a:r>
            <a:r>
              <a:rPr lang="en-US" altLang="ja-JP" sz="1800" b="1" dirty="0">
                <a:latin typeface="Arial" panose="020B0604020202020204" pitchFamily="34" charset="0"/>
                <a:cs typeface="Arial" panose="020B0604020202020204" pitchFamily="34" charset="0"/>
              </a:rPr>
              <a:t>. Kind of application/Applicant’s </a:t>
            </a:r>
            <a:r>
              <a:rPr lang="en-US" altLang="ja-JP" sz="1800" b="1" dirty="0" smtClean="0">
                <a:latin typeface="Arial" panose="020B0604020202020204" pitchFamily="34" charset="0"/>
                <a:cs typeface="Arial" panose="020B0604020202020204" pitchFamily="34" charset="0"/>
              </a:rPr>
              <a:t>information</a:t>
            </a:r>
            <a: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800" b="1" kern="0" dirty="0">
                <a:solidFill>
                  <a:srgbClr val="000000"/>
                </a:solidFill>
                <a:latin typeface="Arial" panose="020B0604020202020204" pitchFamily="34" charset="0"/>
                <a:cs typeface="Arial" panose="020B0604020202020204" pitchFamily="34" charset="0"/>
                <a:sym typeface="Calibri" pitchFamily="34" charset="0"/>
              </a:rPr>
            </a:br>
            <a: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br>
            <a:r>
              <a:rPr lang="en-US" altLang="ja-JP" sz="1600" b="1" dirty="0" smtClean="0">
                <a:latin typeface="Arial" panose="020B0604020202020204" pitchFamily="34" charset="0"/>
                <a:cs typeface="Arial" panose="020B0604020202020204" pitchFamily="34" charset="0"/>
              </a:rPr>
              <a:t>Kind </a:t>
            </a:r>
            <a:r>
              <a:rPr lang="en-US" altLang="ja-JP" sz="1600" b="1" dirty="0">
                <a:latin typeface="Arial" panose="020B0604020202020204" pitchFamily="34" charset="0"/>
                <a:cs typeface="Arial" panose="020B0604020202020204" pitchFamily="34" charset="0"/>
              </a:rPr>
              <a:t>of </a:t>
            </a:r>
            <a:r>
              <a:rPr lang="en-US" altLang="ja-JP" sz="1600" b="1" dirty="0" smtClean="0">
                <a:latin typeface="Arial" panose="020B0604020202020204" pitchFamily="34" charset="0"/>
                <a:cs typeface="Arial" panose="020B0604020202020204" pitchFamily="34" charset="0"/>
              </a:rPr>
              <a:t>application</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(1) Select </a:t>
            </a:r>
            <a:r>
              <a:rPr lang="en-US" altLang="ja-JP" sz="1600" dirty="0">
                <a:latin typeface="Arial" panose="020B0604020202020204" pitchFamily="34" charset="0"/>
                <a:cs typeface="Arial" panose="020B0604020202020204" pitchFamily="34" charset="0"/>
              </a:rPr>
              <a:t>the kind of application</a:t>
            </a:r>
            <a:r>
              <a:rPr lang="en-US" altLang="ja-JP" sz="1600" dirty="0" smtClean="0">
                <a:latin typeface="Arial" panose="020B0604020202020204" pitchFamily="34" charset="0"/>
                <a:cs typeface="Arial" panose="020B0604020202020204" pitchFamily="34" charset="0"/>
              </a:rPr>
              <a:t>.</a:t>
            </a:r>
            <a:br>
              <a:rPr lang="en-US" altLang="ja-JP" sz="1600" dirty="0" smtClean="0">
                <a:latin typeface="Arial" panose="020B0604020202020204" pitchFamily="34" charset="0"/>
                <a:cs typeface="Arial" panose="020B0604020202020204" pitchFamily="34" charset="0"/>
              </a:rPr>
            </a:b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Applicant’s information</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Fill in all the fields by selecting applicable items and entering required information to reflect your situation as of April 1, </a:t>
            </a:r>
            <a:r>
              <a:rPr lang="en-US" altLang="ja-JP" sz="1600" dirty="0" smtClean="0">
                <a:latin typeface="Arial" panose="020B0604020202020204" pitchFamily="34" charset="0"/>
                <a:cs typeface="Arial" panose="020B0604020202020204" pitchFamily="34" charset="0"/>
              </a:rPr>
              <a:t>2017.</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(2) When </a:t>
            </a:r>
            <a:r>
              <a:rPr lang="en-US" altLang="ja-JP" sz="1600" dirty="0">
                <a:latin typeface="Arial" panose="020B0604020202020204" pitchFamily="34" charset="0"/>
                <a:cs typeface="Arial" panose="020B0604020202020204" pitchFamily="34" charset="0"/>
              </a:rPr>
              <a:t>selecting your application category, refer to the section “Confirmation of application category and household members” in “Instructions for Application for Exemption or Deferred Payment of the Enrollment Fee and Exemption, Deferred Payment or Payment by Installments of the Tuition Fee in the </a:t>
            </a:r>
            <a:r>
              <a:rPr lang="en-US" altLang="ja-JP" sz="1600" dirty="0" smtClean="0">
                <a:latin typeface="Arial" panose="020B0604020202020204" pitchFamily="34" charset="0"/>
                <a:cs typeface="Arial" panose="020B0604020202020204" pitchFamily="34" charset="0"/>
              </a:rPr>
              <a:t>2017-2018 </a:t>
            </a:r>
            <a:r>
              <a:rPr lang="en-US" altLang="ja-JP" sz="1600" dirty="0">
                <a:latin typeface="Arial" panose="020B0604020202020204" pitchFamily="34" charset="0"/>
                <a:cs typeface="Arial" panose="020B0604020202020204" pitchFamily="34" charset="0"/>
              </a:rPr>
              <a:t>Academic Year.”</a:t>
            </a: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smtClean="0">
                <a:latin typeface="Arial" panose="020B0604020202020204" pitchFamily="34" charset="0"/>
                <a:cs typeface="Arial" panose="020B0604020202020204" pitchFamily="34" charset="0"/>
              </a:rPr>
              <a:t>(3) </a:t>
            </a:r>
            <a:r>
              <a:rPr lang="en-US" altLang="ja-JP" sz="1600" b="1" u="sng" dirty="0" smtClean="0">
                <a:latin typeface="Arial" panose="020B0604020202020204" pitchFamily="34" charset="0"/>
                <a:cs typeface="Arial" panose="020B0604020202020204" pitchFamily="34" charset="0"/>
              </a:rPr>
              <a:t>If </a:t>
            </a:r>
            <a:r>
              <a:rPr lang="en-US" altLang="ja-JP" sz="1600" b="1" u="sng" dirty="0">
                <a:latin typeface="Arial" panose="020B0604020202020204" pitchFamily="34" charset="0"/>
                <a:cs typeface="Arial" panose="020B0604020202020204" pitchFamily="34" charset="0"/>
              </a:rPr>
              <a:t>you are an in-coming freshman</a:t>
            </a:r>
            <a:r>
              <a:rPr lang="en-US" altLang="ja-JP" sz="1600" dirty="0">
                <a:latin typeface="Arial" panose="020B0604020202020204" pitchFamily="34" charset="0"/>
                <a:cs typeface="Arial" panose="020B0604020202020204" pitchFamily="34" charset="0"/>
              </a:rPr>
              <a:t>, enter the examinee’s number assigned to you when you took the entrance examination for </a:t>
            </a:r>
            <a:r>
              <a:rPr lang="en-US" altLang="ja-JP" sz="1600" dirty="0" smtClean="0">
                <a:latin typeface="Arial" panose="020B0604020202020204" pitchFamily="34" charset="0"/>
                <a:cs typeface="Arial" panose="020B0604020202020204" pitchFamily="34" charset="0"/>
              </a:rPr>
              <a:t>enrollment.</a:t>
            </a:r>
            <a:endParaRPr kumimoji="1" lang="ja-JP" altLang="en-US" sz="1600" dirty="0">
              <a:latin typeface="Arial" panose="020B0604020202020204" pitchFamily="34" charset="0"/>
              <a:cs typeface="Arial" panose="020B0604020202020204" pitchFamily="34" charset="0"/>
            </a:endParaRPr>
          </a:p>
        </p:txBody>
      </p:sp>
      <p:sp>
        <p:nvSpPr>
          <p:cNvPr id="4" name="テキスト ボックス 3"/>
          <p:cNvSpPr txBox="1"/>
          <p:nvPr/>
        </p:nvSpPr>
        <p:spPr>
          <a:xfrm>
            <a:off x="1259632" y="4869160"/>
            <a:ext cx="466794"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(1)</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1" name="スライド番号プレースホルダー 10"/>
          <p:cNvSpPr>
            <a:spLocks noGrp="1"/>
          </p:cNvSpPr>
          <p:nvPr>
            <p:ph type="sldNum" sz="quarter" idx="12"/>
          </p:nvPr>
        </p:nvSpPr>
        <p:spPr/>
        <p:txBody>
          <a:bodyPr/>
          <a:lstStyle/>
          <a:p>
            <a:fld id="{C77B7CE5-07A5-4B1C-B277-92A1BF91588B}" type="slidenum">
              <a:rPr kumimoji="1" lang="ja-JP" altLang="en-US" smtClean="0"/>
              <a:t>7</a:t>
            </a:fld>
            <a:endParaRPr kumimoji="1" lang="ja-JP" altLang="en-US" dirty="0"/>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9718" b="57440"/>
          <a:stretch/>
        </p:blipFill>
        <p:spPr bwMode="auto">
          <a:xfrm>
            <a:off x="395536" y="3483974"/>
            <a:ext cx="4038600" cy="101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395536" y="3642044"/>
            <a:ext cx="4032448" cy="12459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7"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3602"/>
          <a:stretch/>
        </p:blipFill>
        <p:spPr bwMode="auto">
          <a:xfrm>
            <a:off x="4644008" y="3467100"/>
            <a:ext cx="4038600" cy="268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角丸四角形 16"/>
          <p:cNvSpPr/>
          <p:nvPr/>
        </p:nvSpPr>
        <p:spPr>
          <a:xfrm>
            <a:off x="4644008" y="3534032"/>
            <a:ext cx="2737098" cy="216024"/>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7524328" y="3457378"/>
            <a:ext cx="466794" cy="369332"/>
          </a:xfrm>
          <a:prstGeom prst="rect">
            <a:avLst/>
          </a:prstGeom>
          <a:noFill/>
        </p:spPr>
        <p:txBody>
          <a:bodyPr wrap="non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(2)</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19" name="角丸四角形 18"/>
          <p:cNvSpPr/>
          <p:nvPr/>
        </p:nvSpPr>
        <p:spPr>
          <a:xfrm>
            <a:off x="4660032" y="4086465"/>
            <a:ext cx="1728986" cy="1691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6521202" y="3941835"/>
            <a:ext cx="1719808" cy="646331"/>
          </a:xfrm>
          <a:prstGeom prst="rect">
            <a:avLst/>
          </a:prstGeom>
          <a:noFill/>
        </p:spPr>
        <p:txBody>
          <a:bodyPr wrap="square" rtlCol="0">
            <a:spAutoFit/>
          </a:bodyPr>
          <a:lstStyle/>
          <a:p>
            <a:pPr lvl="0"/>
            <a:r>
              <a:rPr lang="en-US" altLang="ja-JP" dirty="0" smtClean="0">
                <a:solidFill>
                  <a:srgbClr val="00B050"/>
                </a:solidFill>
                <a:latin typeface="Arial" panose="020B0604020202020204" pitchFamily="34" charset="0"/>
                <a:cs typeface="Arial" panose="020B0604020202020204" pitchFamily="34" charset="0"/>
              </a:rPr>
              <a:t>(3)</a:t>
            </a:r>
            <a:r>
              <a:rPr lang="ja-JP" altLang="en-US" dirty="0" smtClean="0">
                <a:solidFill>
                  <a:srgbClr val="00B050"/>
                </a:solidFill>
                <a:latin typeface="Arial" panose="020B0604020202020204" pitchFamily="34" charset="0"/>
                <a:cs typeface="Arial" panose="020B0604020202020204" pitchFamily="34" charset="0"/>
              </a:rPr>
              <a:t> </a:t>
            </a:r>
            <a:r>
              <a:rPr lang="en-US" altLang="ja-JP" dirty="0" smtClean="0">
                <a:solidFill>
                  <a:srgbClr val="00B050"/>
                </a:solidFill>
                <a:latin typeface="Arial" panose="020B0604020202020204" pitchFamily="34" charset="0"/>
                <a:cs typeface="Arial" panose="020B0604020202020204" pitchFamily="34" charset="0"/>
              </a:rPr>
              <a:t>In-coming </a:t>
            </a:r>
            <a:r>
              <a:rPr lang="en-US" altLang="ja-JP" dirty="0">
                <a:solidFill>
                  <a:srgbClr val="00B050"/>
                </a:solidFill>
                <a:latin typeface="Arial" panose="020B0604020202020204" pitchFamily="34" charset="0"/>
                <a:cs typeface="Arial" panose="020B0604020202020204" pitchFamily="34" charset="0"/>
              </a:rPr>
              <a:t>freshmen only</a:t>
            </a:r>
            <a:endParaRPr lang="ja-JP" altLang="ja-JP"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60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t="8344"/>
          <a:stretch/>
        </p:blipFill>
        <p:spPr>
          <a:xfrm>
            <a:off x="327480" y="1628800"/>
            <a:ext cx="8229691" cy="4085795"/>
          </a:xfrm>
          <a:prstGeom prst="rect">
            <a:avLst/>
          </a:prstGeom>
        </p:spPr>
      </p:pic>
      <p:sp>
        <p:nvSpPr>
          <p:cNvPr id="2" name="タイトル 1"/>
          <p:cNvSpPr>
            <a:spLocks noGrp="1"/>
          </p:cNvSpPr>
          <p:nvPr>
            <p:ph type="title"/>
          </p:nvPr>
        </p:nvSpPr>
        <p:spPr>
          <a:xfrm>
            <a:off x="350926" y="684048"/>
            <a:ext cx="8435280" cy="1067631"/>
          </a:xfrm>
        </p:spPr>
        <p:txBody>
          <a:bodyPr>
            <a:normAutofit fontScale="90000"/>
          </a:bodyPr>
          <a:lstStyle/>
          <a:p>
            <a:pPr algn="l"/>
            <a: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br>
            <a:r>
              <a:rPr lang="en-US" altLang="ja-JP" sz="1600" b="1" dirty="0">
                <a:latin typeface="Arial" panose="020B0604020202020204" pitchFamily="34" charset="0"/>
                <a:cs typeface="Arial" panose="020B0604020202020204" pitchFamily="34" charset="0"/>
              </a:rPr>
              <a:t>Applicant’s </a:t>
            </a:r>
            <a:r>
              <a:rPr lang="en-US" altLang="ja-JP" sz="1600" b="1" dirty="0" smtClean="0">
                <a:latin typeface="Arial" panose="020B0604020202020204" pitchFamily="34" charset="0"/>
                <a:cs typeface="Arial" panose="020B0604020202020204" pitchFamily="34" charset="0"/>
              </a:rPr>
              <a:t>information </a:t>
            </a:r>
            <a:r>
              <a:rPr lang="en-US" altLang="ja-JP" sz="1600" b="1" dirty="0">
                <a:latin typeface="Arial" panose="020B0604020202020204" pitchFamily="34" charset="0"/>
                <a:cs typeface="Arial" panose="020B0604020202020204" pitchFamily="34" charset="0"/>
              </a:rPr>
              <a:t>(Continued from previous page</a:t>
            </a:r>
            <a:r>
              <a:rPr lang="en-US" altLang="ja-JP" sz="1600" b="1" dirty="0" smtClean="0">
                <a:latin typeface="Arial" panose="020B0604020202020204" pitchFamily="34" charset="0"/>
                <a:cs typeface="Arial" panose="020B0604020202020204" pitchFamily="34" charset="0"/>
              </a:rPr>
              <a:t>)</a:t>
            </a:r>
            <a:r>
              <a:rPr lang="en-US" altLang="ja-JP" sz="1800" dirty="0" smtClean="0">
                <a:latin typeface="Arial" panose="020B0604020202020204" pitchFamily="34" charset="0"/>
                <a:cs typeface="Arial" panose="020B0604020202020204" pitchFamily="34" charset="0"/>
              </a:rPr>
              <a:t/>
            </a:r>
            <a:br>
              <a:rPr lang="en-US" altLang="ja-JP" sz="1800" dirty="0" smtClean="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(4) If you are enrolled in Osaka University Law School, select “Master’s </a:t>
            </a:r>
            <a:r>
              <a:rPr lang="en-US" altLang="ja-JP" sz="1600" dirty="0" smtClean="0">
                <a:latin typeface="Arial" panose="020B0604020202020204" pitchFamily="34" charset="0"/>
                <a:cs typeface="Arial" panose="020B0604020202020204" pitchFamily="34" charset="0"/>
              </a:rPr>
              <a:t>Course.”</a:t>
            </a:r>
            <a:br>
              <a:rPr lang="en-US" altLang="ja-JP" sz="1600" dirty="0" smtClean="0">
                <a:latin typeface="Arial" panose="020B0604020202020204" pitchFamily="34" charset="0"/>
                <a:cs typeface="Arial" panose="020B0604020202020204" pitchFamily="34" charset="0"/>
              </a:rPr>
            </a:br>
            <a:r>
              <a:rPr lang="ja-JP" altLang="ja-JP" sz="1600" dirty="0">
                <a:latin typeface="Arial" panose="020B0604020202020204" pitchFamily="34" charset="0"/>
                <a:cs typeface="Arial" panose="020B0604020202020204" pitchFamily="34" charset="0"/>
              </a:rPr>
              <a:t/>
            </a:r>
            <a:br>
              <a:rPr lang="ja-JP" altLang="ja-JP" sz="1600" dirty="0">
                <a:latin typeface="Arial" panose="020B0604020202020204" pitchFamily="34" charset="0"/>
                <a:cs typeface="Arial" panose="020B0604020202020204" pitchFamily="34" charset="0"/>
              </a:rPr>
            </a:br>
            <a:r>
              <a:rPr lang="en-US" altLang="ja-JP" sz="1600" dirty="0">
                <a:latin typeface="Arial" panose="020B0604020202020204" pitchFamily="34" charset="0"/>
                <a:cs typeface="Arial" panose="020B0604020202020204" pitchFamily="34" charset="0"/>
              </a:rPr>
              <a:t>Be sure to fill in all the fields by selecting applicable items and entering required information.</a:t>
            </a:r>
            <a:r>
              <a:rPr kumimoji="0" lang="en-US" altLang="ja-JP" sz="1600"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kern="0" dirty="0">
                <a:solidFill>
                  <a:srgbClr val="000000"/>
                </a:solidFill>
                <a:latin typeface="Arial" panose="020B0604020202020204" pitchFamily="34" charset="0"/>
                <a:cs typeface="Arial" panose="020B0604020202020204" pitchFamily="34" charset="0"/>
                <a:sym typeface="Calibri" pitchFamily="34" charset="0"/>
              </a:rPr>
            </a:b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kumimoji="0" lang="ja-JP" altLang="en-US" sz="1600" kern="0" dirty="0">
                <a:solidFill>
                  <a:srgbClr val="000000"/>
                </a:solidFill>
                <a:latin typeface="Arial" panose="020B0604020202020204" pitchFamily="34" charset="0"/>
                <a:cs typeface="Arial" panose="020B0604020202020204" pitchFamily="34" charset="0"/>
                <a:sym typeface="Calibri" pitchFamily="34" charset="0"/>
              </a:rPr>
              <a:t/>
            </a:r>
            <a:br>
              <a:rPr kumimoji="0" lang="ja-JP" altLang="en-US" sz="1600" kern="0" dirty="0">
                <a:solidFill>
                  <a:srgbClr val="000000"/>
                </a:solidFill>
                <a:latin typeface="Arial" panose="020B0604020202020204" pitchFamily="34" charset="0"/>
                <a:cs typeface="Arial" panose="020B0604020202020204" pitchFamily="34" charset="0"/>
                <a:sym typeface="Calibri" pitchFamily="34" charset="0"/>
              </a:rPr>
            </a:br>
            <a:r>
              <a:rPr kumimoji="0" lang="en-US" altLang="ja-JP" sz="1300" strike="sngStrike" kern="0" dirty="0" smtClean="0">
                <a:solidFill>
                  <a:srgbClr val="FF0000"/>
                </a:solidFill>
                <a:latin typeface="Arial" panose="020B0604020202020204" pitchFamily="34" charset="0"/>
                <a:cs typeface="Arial" panose="020B0604020202020204" pitchFamily="34" charset="0"/>
                <a:sym typeface="Calibri" pitchFamily="34" charset="0"/>
              </a:rPr>
              <a:t/>
            </a:r>
            <a:br>
              <a:rPr kumimoji="0" lang="en-US" altLang="ja-JP" sz="1300" strike="sngStrike" kern="0" dirty="0" smtClean="0">
                <a:solidFill>
                  <a:srgbClr val="FF0000"/>
                </a:solidFill>
                <a:latin typeface="Arial" panose="020B0604020202020204" pitchFamily="34" charset="0"/>
                <a:cs typeface="Arial" panose="020B0604020202020204" pitchFamily="34" charset="0"/>
                <a:sym typeface="Calibri" pitchFamily="34" charset="0"/>
              </a:rPr>
            </a:br>
            <a:r>
              <a:rPr kumimoji="0" lang="en-US" altLang="ja-JP" sz="1300" kern="0" dirty="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300" kern="0" dirty="0">
                <a:solidFill>
                  <a:srgbClr val="000000"/>
                </a:solidFill>
                <a:latin typeface="Arial" panose="020B0604020202020204" pitchFamily="34" charset="0"/>
                <a:cs typeface="Arial" panose="020B0604020202020204" pitchFamily="34" charset="0"/>
                <a:sym typeface="Calibri" pitchFamily="34" charset="0"/>
              </a:rPr>
            </a:br>
            <a:endParaRPr kumimoji="1" lang="ja-JP" altLang="en-US" sz="1600" dirty="0">
              <a:latin typeface="Arial" panose="020B0604020202020204" pitchFamily="34" charset="0"/>
              <a:cs typeface="Arial" panose="020B0604020202020204" pitchFamily="34" charset="0"/>
            </a:endParaRPr>
          </a:p>
        </p:txBody>
      </p:sp>
      <p:sp>
        <p:nvSpPr>
          <p:cNvPr id="5" name="テキスト ボックス 4"/>
          <p:cNvSpPr txBox="1"/>
          <p:nvPr/>
        </p:nvSpPr>
        <p:spPr>
          <a:xfrm>
            <a:off x="179511" y="6048573"/>
            <a:ext cx="8778109"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After selecting the kind of application and entering all applicant’s information, click </a:t>
            </a:r>
            <a:r>
              <a:rPr lang="en-US" altLang="ja-JP" sz="1400" b="1" dirty="0" smtClean="0">
                <a:latin typeface="Arial" panose="020B0604020202020204" pitchFamily="34" charset="0"/>
                <a:cs typeface="Arial" panose="020B0604020202020204" pitchFamily="34" charset="0"/>
              </a:rPr>
              <a:t>the “Next” </a:t>
            </a:r>
            <a:r>
              <a:rPr lang="en-US" altLang="ja-JP" sz="1400" b="1" dirty="0">
                <a:latin typeface="Arial" panose="020B0604020202020204" pitchFamily="34" charset="0"/>
                <a:cs typeface="Arial" panose="020B0604020202020204" pitchFamily="34" charset="0"/>
              </a:rPr>
              <a:t>button.</a:t>
            </a:r>
            <a:endParaRPr kumimoji="1" lang="ja-JP" altLang="en-US" sz="1400" b="1" dirty="0"/>
          </a:p>
        </p:txBody>
      </p:sp>
      <p:sp>
        <p:nvSpPr>
          <p:cNvPr id="8" name="スライド番号プレースホルダー 7"/>
          <p:cNvSpPr>
            <a:spLocks noGrp="1"/>
          </p:cNvSpPr>
          <p:nvPr>
            <p:ph type="sldNum" sz="quarter" idx="12"/>
          </p:nvPr>
        </p:nvSpPr>
        <p:spPr/>
        <p:txBody>
          <a:bodyPr/>
          <a:lstStyle/>
          <a:p>
            <a:fld id="{C77B7CE5-07A5-4B1C-B277-92A1BF91588B}" type="slidenum">
              <a:rPr kumimoji="1" lang="ja-JP" altLang="en-US" smtClean="0"/>
              <a:t>8</a:t>
            </a:fld>
            <a:endParaRPr kumimoji="1" lang="ja-JP" altLang="en-US" dirty="0"/>
          </a:p>
        </p:txBody>
      </p:sp>
      <p:sp>
        <p:nvSpPr>
          <p:cNvPr id="11" name="角丸四角形 10"/>
          <p:cNvSpPr/>
          <p:nvPr/>
        </p:nvSpPr>
        <p:spPr>
          <a:xfrm>
            <a:off x="406778" y="2276427"/>
            <a:ext cx="6146422"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6632498" y="2379793"/>
            <a:ext cx="466794" cy="369332"/>
          </a:xfrm>
          <a:prstGeom prst="rect">
            <a:avLst/>
          </a:prstGeom>
          <a:noFill/>
        </p:spPr>
        <p:txBody>
          <a:bodyPr wrap="non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(4)</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3" name="正方形/長方形 12"/>
          <p:cNvSpPr/>
          <p:nvPr/>
        </p:nvSpPr>
        <p:spPr>
          <a:xfrm>
            <a:off x="413674" y="539541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1732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srcRect t="17739" b="16805"/>
          <a:stretch/>
        </p:blipFill>
        <p:spPr>
          <a:xfrm>
            <a:off x="328273" y="2287949"/>
            <a:ext cx="5446540" cy="1931109"/>
          </a:xfrm>
          <a:prstGeom prst="rect">
            <a:avLst/>
          </a:prstGeom>
        </p:spPr>
      </p:pic>
      <p:pic>
        <p:nvPicPr>
          <p:cNvPr id="9" name="図 8"/>
          <p:cNvPicPr>
            <a:picLocks noChangeAspect="1"/>
          </p:cNvPicPr>
          <p:nvPr/>
        </p:nvPicPr>
        <p:blipFill rotWithShape="1">
          <a:blip r:embed="rId3"/>
          <a:srcRect t="13738"/>
          <a:stretch/>
        </p:blipFill>
        <p:spPr>
          <a:xfrm>
            <a:off x="328273" y="4219058"/>
            <a:ext cx="5446540" cy="2544916"/>
          </a:xfrm>
          <a:prstGeom prst="rect">
            <a:avLst/>
          </a:prstGeom>
        </p:spPr>
      </p:pic>
      <p:sp>
        <p:nvSpPr>
          <p:cNvPr id="2" name="タイトル 1"/>
          <p:cNvSpPr>
            <a:spLocks noGrp="1"/>
          </p:cNvSpPr>
          <p:nvPr>
            <p:ph type="title"/>
          </p:nvPr>
        </p:nvSpPr>
        <p:spPr>
          <a:xfrm>
            <a:off x="179512" y="37931"/>
            <a:ext cx="8496944" cy="2136782"/>
          </a:xfrm>
        </p:spPr>
        <p:txBody>
          <a:bodyPr>
            <a:normAutofit/>
          </a:bodyPr>
          <a:lstStyle/>
          <a:p>
            <a:pPr algn="l"/>
            <a:r>
              <a:rPr lang="en-US" altLang="ja-JP" sz="1600" b="1" dirty="0">
                <a:latin typeface="Arial" panose="020B0604020202020204" pitchFamily="34" charset="0"/>
                <a:cs typeface="Arial" panose="020B0604020202020204" pitchFamily="34" charset="0"/>
              </a:rPr>
              <a:t>5. Reason for application and source of living expenses/Contact information of the applicant/Contact information of the applicant’s family member(s</a:t>
            </a:r>
            <a:r>
              <a:rPr lang="en-US" altLang="ja-JP" sz="1600" b="1" dirty="0" smtClean="0">
                <a:latin typeface="Arial" panose="020B0604020202020204" pitchFamily="34" charset="0"/>
                <a:cs typeface="Arial" panose="020B0604020202020204" pitchFamily="34" charset="0"/>
              </a:rPr>
              <a:t>)</a:t>
            </a:r>
            <a:r>
              <a:rPr lang="en-US" altLang="ja-JP" sz="1800" b="1" dirty="0" smtClean="0">
                <a:latin typeface="Arial" panose="020B0604020202020204" pitchFamily="34" charset="0"/>
                <a:cs typeface="Arial" panose="020B0604020202020204" pitchFamily="34" charset="0"/>
              </a:rPr>
              <a:t/>
            </a:r>
            <a:br>
              <a:rPr lang="en-US" altLang="ja-JP" sz="1800" b="1" dirty="0" smtClean="0">
                <a:latin typeface="Arial" panose="020B0604020202020204" pitchFamily="34" charset="0"/>
                <a:cs typeface="Arial" panose="020B0604020202020204" pitchFamily="34" charset="0"/>
              </a:rPr>
            </a:br>
            <a: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t/>
            </a:r>
            <a:br>
              <a:rPr kumimoji="0" lang="en-US" altLang="ja-JP" sz="1600" b="1" kern="0" dirty="0" smtClean="0">
                <a:solidFill>
                  <a:srgbClr val="000000"/>
                </a:solidFill>
                <a:latin typeface="Arial" panose="020B0604020202020204" pitchFamily="34" charset="0"/>
                <a:cs typeface="Arial" panose="020B0604020202020204" pitchFamily="34" charset="0"/>
                <a:sym typeface="Calibri" pitchFamily="34" charset="0"/>
              </a:rPr>
            </a:br>
            <a:r>
              <a:rPr lang="en-US" altLang="ja-JP" sz="1400" b="1" dirty="0" smtClean="0">
                <a:latin typeface="Arial" panose="020B0604020202020204" pitchFamily="34" charset="0"/>
                <a:cs typeface="Arial" panose="020B0604020202020204" pitchFamily="34" charset="0"/>
              </a:rPr>
              <a:t>Reason </a:t>
            </a:r>
            <a:r>
              <a:rPr lang="en-US" altLang="ja-JP" sz="1400" b="1" dirty="0">
                <a:latin typeface="Arial" panose="020B0604020202020204" pitchFamily="34" charset="0"/>
                <a:cs typeface="Arial" panose="020B0604020202020204" pitchFamily="34" charset="0"/>
              </a:rPr>
              <a:t>for application and source of living </a:t>
            </a:r>
            <a:r>
              <a:rPr lang="en-US" altLang="ja-JP" sz="1400" b="1" dirty="0" smtClean="0">
                <a:latin typeface="Arial" panose="020B0604020202020204" pitchFamily="34" charset="0"/>
                <a:cs typeface="Arial" panose="020B0604020202020204" pitchFamily="34" charset="0"/>
              </a:rPr>
              <a:t>expenses</a:t>
            </a:r>
            <a:br>
              <a:rPr lang="en-US" altLang="ja-JP" sz="1400" b="1" dirty="0" smtClean="0">
                <a:latin typeface="Arial" panose="020B0604020202020204" pitchFamily="34" charset="0"/>
                <a:cs typeface="Arial" panose="020B0604020202020204" pitchFamily="34" charset="0"/>
              </a:rPr>
            </a:b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
            </a:r>
            <a:br>
              <a:rPr lang="en-US" altLang="ja-JP" sz="1400" dirty="0" smtClean="0">
                <a:latin typeface="Arial" panose="020B0604020202020204" pitchFamily="34" charset="0"/>
                <a:cs typeface="Arial" panose="020B0604020202020204" pitchFamily="34" charset="0"/>
              </a:rPr>
            </a:br>
            <a:r>
              <a:rPr lang="ja-JP" altLang="ja-JP" sz="1400" dirty="0">
                <a:latin typeface="Arial" panose="020B0604020202020204" pitchFamily="34" charset="0"/>
                <a:cs typeface="Arial" panose="020B0604020202020204" pitchFamily="34" charset="0"/>
              </a:rPr>
              <a:t/>
            </a:r>
            <a:br>
              <a:rPr lang="ja-JP" altLang="ja-JP" sz="1400" dirty="0">
                <a:latin typeface="Arial" panose="020B0604020202020204" pitchFamily="34" charset="0"/>
                <a:cs typeface="Arial" panose="020B0604020202020204" pitchFamily="34" charset="0"/>
              </a:rPr>
            </a:br>
            <a:endParaRPr lang="ja-JP" altLang="ja-JP" sz="14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C77B7CE5-07A5-4B1C-B277-92A1BF91588B}" type="slidenum">
              <a:rPr kumimoji="1" lang="ja-JP" altLang="en-US" smtClean="0"/>
              <a:t>9</a:t>
            </a:fld>
            <a:endParaRPr kumimoji="1" lang="ja-JP" altLang="en-US" dirty="0"/>
          </a:p>
        </p:txBody>
      </p:sp>
      <p:sp>
        <p:nvSpPr>
          <p:cNvPr id="3" name="テキスト ボックス 2"/>
          <p:cNvSpPr txBox="1"/>
          <p:nvPr/>
        </p:nvSpPr>
        <p:spPr>
          <a:xfrm>
            <a:off x="270238" y="1008342"/>
            <a:ext cx="5760640" cy="692497"/>
          </a:xfrm>
          <a:prstGeom prst="rect">
            <a:avLst/>
          </a:prstGeom>
          <a:noFill/>
        </p:spPr>
        <p:txBody>
          <a:bodyPr wrap="square" rtlCol="0">
            <a:spAutoFit/>
          </a:bodyPr>
          <a:lstStyle/>
          <a:p>
            <a:r>
              <a:rPr lang="en-US" altLang="ja-JP" sz="1300" b="1" dirty="0">
                <a:latin typeface="Arial" panose="020B0604020202020204" pitchFamily="34" charset="0"/>
                <a:cs typeface="Arial" panose="020B0604020202020204" pitchFamily="34" charset="0"/>
              </a:rPr>
              <a:t>Contact information of the applicant</a:t>
            </a:r>
            <a:endParaRPr lang="en-US" altLang="ja-JP" sz="13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1300" dirty="0" smtClean="0">
                <a:latin typeface="Arial" panose="020B0604020202020204" pitchFamily="34" charset="0"/>
                <a:cs typeface="Arial" panose="020B0604020202020204" pitchFamily="34" charset="0"/>
              </a:rPr>
              <a:t>Be </a:t>
            </a:r>
            <a:r>
              <a:rPr lang="en-US" altLang="ja-JP" sz="1300" dirty="0">
                <a:latin typeface="Arial" panose="020B0604020202020204" pitchFamily="34" charset="0"/>
                <a:cs typeface="Arial" panose="020B0604020202020204" pitchFamily="34" charset="0"/>
              </a:rPr>
              <a:t>sure to enter either your telephone number or mobile phone number</a:t>
            </a:r>
            <a:r>
              <a:rPr lang="en-US" altLang="ja-JP" sz="13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ja-JP" sz="1300" dirty="0" smtClean="0">
                <a:latin typeface="Arial" panose="020B0604020202020204" pitchFamily="34" charset="0"/>
                <a:cs typeface="Arial" panose="020B0604020202020204" pitchFamily="34" charset="0"/>
              </a:rPr>
              <a:t>Enter </a:t>
            </a:r>
            <a:r>
              <a:rPr lang="en-US" altLang="ja-JP" sz="1300" dirty="0">
                <a:latin typeface="Arial" panose="020B0604020202020204" pitchFamily="34" charset="0"/>
                <a:cs typeface="Arial" panose="020B0604020202020204" pitchFamily="34" charset="0"/>
              </a:rPr>
              <a:t>the extension number of your department, if known.</a:t>
            </a:r>
            <a:endParaRPr kumimoji="1" lang="ja-JP" altLang="en-US" sz="1300" dirty="0"/>
          </a:p>
        </p:txBody>
      </p:sp>
      <p:sp>
        <p:nvSpPr>
          <p:cNvPr id="6" name="テキスト ボックス 5"/>
          <p:cNvSpPr txBox="1"/>
          <p:nvPr/>
        </p:nvSpPr>
        <p:spPr>
          <a:xfrm>
            <a:off x="190192" y="1595452"/>
            <a:ext cx="8129518" cy="692497"/>
          </a:xfrm>
          <a:prstGeom prst="rect">
            <a:avLst/>
          </a:prstGeom>
          <a:noFill/>
        </p:spPr>
        <p:txBody>
          <a:bodyPr wrap="square" rtlCol="0">
            <a:spAutoFit/>
          </a:bodyPr>
          <a:lstStyle/>
          <a:p>
            <a:r>
              <a:rPr lang="en-US" altLang="ja-JP" sz="1300" b="1" dirty="0">
                <a:solidFill>
                  <a:srgbClr val="FF0000"/>
                </a:solidFill>
                <a:latin typeface="Arial" panose="020B0604020202020204" pitchFamily="34" charset="0"/>
                <a:cs typeface="Arial" panose="020B0604020202020204" pitchFamily="34" charset="0"/>
              </a:rPr>
              <a:t>(</a:t>
            </a:r>
            <a:r>
              <a:rPr lang="en-US" altLang="ja-JP" sz="1300" b="1" u="sng" dirty="0">
                <a:solidFill>
                  <a:srgbClr val="FF0000"/>
                </a:solidFill>
                <a:latin typeface="Arial" panose="020B0604020202020204" pitchFamily="34" charset="0"/>
                <a:cs typeface="Arial" panose="020B0604020202020204" pitchFamily="34" charset="0"/>
              </a:rPr>
              <a:t>Notes on entering your email address</a:t>
            </a:r>
            <a:r>
              <a:rPr lang="en-US" altLang="ja-JP" sz="1300" b="1"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ja-JP" sz="1300" dirty="0">
                <a:latin typeface="Arial" panose="020B0604020202020204" pitchFamily="34" charset="0"/>
                <a:cs typeface="Arial" panose="020B0604020202020204" pitchFamily="34" charset="0"/>
              </a:rPr>
              <a:t>E</a:t>
            </a:r>
            <a:r>
              <a:rPr lang="en-US" altLang="ja-JP" sz="1300" dirty="0" smtClean="0">
                <a:latin typeface="Arial" panose="020B0604020202020204" pitchFamily="34" charset="0"/>
                <a:cs typeface="Arial" panose="020B0604020202020204" pitchFamily="34" charset="0"/>
              </a:rPr>
              <a:t>nter </a:t>
            </a:r>
            <a:r>
              <a:rPr lang="en-US" altLang="ja-JP" sz="1300" dirty="0">
                <a:latin typeface="Arial" panose="020B0604020202020204" pitchFamily="34" charset="0"/>
                <a:cs typeface="Arial" panose="020B0604020202020204" pitchFamily="34" charset="0"/>
              </a:rPr>
              <a:t>the address you usually </a:t>
            </a:r>
            <a:r>
              <a:rPr lang="en-US" altLang="ja-JP" sz="1300" dirty="0" smtClean="0">
                <a:latin typeface="Arial" panose="020B0604020202020204" pitchFamily="34" charset="0"/>
                <a:cs typeface="Arial" panose="020B0604020202020204" pitchFamily="34" charset="0"/>
              </a:rPr>
              <a:t>use.</a:t>
            </a:r>
          </a:p>
          <a:p>
            <a:pPr marL="285750" indent="-285750">
              <a:buFont typeface="Arial" panose="020B0604020202020204" pitchFamily="34" charset="0"/>
              <a:buChar char="•"/>
            </a:pPr>
            <a:r>
              <a:rPr lang="en-US" altLang="ja-JP" sz="1300" dirty="0">
                <a:latin typeface="Arial" panose="020B0604020202020204" pitchFamily="34" charset="0"/>
                <a:cs typeface="Arial" panose="020B0604020202020204" pitchFamily="34" charset="0"/>
              </a:rPr>
              <a:t>R</a:t>
            </a:r>
            <a:r>
              <a:rPr kumimoji="1" lang="en-US" altLang="ja-JP" sz="1300" dirty="0" smtClean="0">
                <a:latin typeface="Arial" panose="020B0604020202020204" pitchFamily="34" charset="0"/>
                <a:cs typeface="Arial" panose="020B0604020202020204" pitchFamily="34" charset="0"/>
              </a:rPr>
              <a:t>e-enter the address in “</a:t>
            </a:r>
            <a:r>
              <a:rPr kumimoji="1" lang="ja-JP" altLang="en-US" sz="1300" dirty="0" smtClean="0">
                <a:latin typeface="Arial" panose="020B0604020202020204" pitchFamily="34" charset="0"/>
                <a:cs typeface="Arial" panose="020B0604020202020204" pitchFamily="34" charset="0"/>
              </a:rPr>
              <a:t>メールアドレス（確認）／</a:t>
            </a:r>
            <a:r>
              <a:rPr lang="en-US" altLang="ja-JP" sz="1300" dirty="0">
                <a:latin typeface="Arial" panose="020B0604020202020204" pitchFamily="34" charset="0"/>
                <a:cs typeface="Arial" panose="020B0604020202020204" pitchFamily="34" charset="0"/>
              </a:rPr>
              <a:t> </a:t>
            </a:r>
            <a:r>
              <a:rPr kumimoji="1" lang="en-US" altLang="ja-JP" sz="1300" dirty="0" smtClean="0">
                <a:latin typeface="Arial" panose="020B0604020202020204" pitchFamily="34" charset="0"/>
                <a:cs typeface="Arial" panose="020B0604020202020204" pitchFamily="34" charset="0"/>
              </a:rPr>
              <a:t>E-mail (Confirmation)”.</a:t>
            </a:r>
            <a:endParaRPr kumimoji="1" lang="ja-JP" altLang="en-US" sz="1300" dirty="0"/>
          </a:p>
        </p:txBody>
      </p:sp>
      <p:sp>
        <p:nvSpPr>
          <p:cNvPr id="10" name="AutoShape 4"/>
          <p:cNvSpPr>
            <a:spLocks noChangeArrowheads="1"/>
          </p:cNvSpPr>
          <p:nvPr/>
        </p:nvSpPr>
        <p:spPr bwMode="auto">
          <a:xfrm>
            <a:off x="272180" y="4196110"/>
            <a:ext cx="5451948" cy="2567864"/>
          </a:xfrm>
          <a:prstGeom prst="roundRect">
            <a:avLst>
              <a:gd name="adj" fmla="val 16667"/>
            </a:avLst>
          </a:pr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dirty="0"/>
          </a:p>
        </p:txBody>
      </p:sp>
    </p:spTree>
    <p:extLst>
      <p:ext uri="{BB962C8B-B14F-4D97-AF65-F5344CB8AC3E}">
        <p14:creationId xmlns:p14="http://schemas.microsoft.com/office/powerpoint/2010/main" val="4200112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画面に合わせる (4:3)</PresentationFormat>
  <Paragraphs>170</Paragraphs>
  <Slides>30</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ＭＳ Ｐゴシック</vt:lpstr>
      <vt:lpstr>Arial</vt:lpstr>
      <vt:lpstr>Calibri</vt:lpstr>
      <vt:lpstr>Wingdings</vt:lpstr>
      <vt:lpstr>Office ​​テーマ</vt:lpstr>
      <vt:lpstr>PowerPoint プレゼンテーション</vt:lpstr>
      <vt:lpstr>Exemption Application System Contents</vt:lpstr>
      <vt:lpstr>1. Accessing the Exemption Application System  Upon accessing the Exemption Application System at https://cs-web.osaka-u.ac.jp/menjo/, the following top page appears.  Click “平成２９年４月入学者 / in-coming freshman (who will enroll in Osaka University in April 2017)”   if you are: (1) A freshman enrolled in Osaka University in April 2017; or (2) An Osaka University student advancing to a higher course within Osaka University in April 2017. (3) Click “在学生/Person enrolled in Osaka University” if you fall under neither of the above two categories.</vt:lpstr>
      <vt:lpstr>2. Selection of the kind of application/Re-login screen (for in-coming freshmen) (If you are a student already enrolled in Osaka University, go to p. 6.)  After clicking “新入生/in-coming freshman,” the following screen appears. Select the kind of application on the “申請の種類/Kind of application” panel.</vt:lpstr>
      <vt:lpstr>   Selection of the kind of application/Re-login screen (for in-coming freshmen) (continued from previous page)  After selecting the kind of application, the following screen appears. Enter the common password for all new students and the email address you usually use in the respective fields correctly and log in to the system.  Common password for all new students: handai1704 You may be at a disadvantage if you cannot be reached by email. Therefore, be sure to enter the email address at which you can be contacted without fail.  </vt:lpstr>
      <vt:lpstr>3. Selection of the kind of application/Re-login screen (for persons enrolled in Osaka University)  After clicking “在学生/Person enrolled in Osaka University,” the following screen appears. Select the kind of application on the “申請の種類/Kind of application” panel.  </vt:lpstr>
      <vt:lpstr> 4. Kind of application/Applicant’s information  Kind of application (1) Select the kind of application.  Applicant’s information Fill in all the fields by selecting applicable items and entering required information to reflect your situation as of April 1, 2017. (2) When selecting your application category, refer to the section “Confirmation of application category and household members” in “Instructions for Application for Exemption or Deferred Payment of the Enrollment Fee and Exemption, Deferred Payment or Payment by Installments of the Tuition Fee in the 2017-2018 Academic Year.” (3) If you are an in-coming freshman, enter the examinee’s number assigned to you when you took the entrance examination for enrollment.</vt:lpstr>
      <vt:lpstr> Applicant’s information (Continued from previous page) (4) If you are enrolled in Osaka University Law School, select “Master’s Course.”  Be sure to fill in all the fields by selecting applicable items and entering required information.     </vt:lpstr>
      <vt:lpstr>5. Reason for application and source of living expenses/Contact information of the applicant/Contact information of the applicant’s family member(s)  Reason for application and source of living expenses     </vt:lpstr>
      <vt:lpstr>  Reason for application and source of living expenses/Contact information of the applicant/Contact information of the applicant’s family member(s) (Continued from previous page)  </vt:lpstr>
      <vt:lpstr>6. Checklist for required documents Specify the situation of each of your household members by selecting “yes” or “no” to confirm your required documents.</vt:lpstr>
      <vt:lpstr>7. Financial aid If you receive any financial aid, report the type of such financial aid by selecting applicable items and entering required information. (You should report all financial aid including that for which certifying documents need not be submitted.)  *You do not have to report financial aid if you have applied but do not yet know whether it will be granted.</vt:lpstr>
      <vt:lpstr> 8. Password to edit your data (issued to in-coming freshmen only)/Saving as draft   After you complete the registration process up to the stage of “Financial aid,” the following screen appears. </vt:lpstr>
      <vt:lpstr>9. The second and subsequent login   If you are an in-coming freshman: Log in to the system from the “Selection of the kind of application/Re-login” page.  (1) Enter your password to edit your data and the email address you previously entered in the “For those who want to edit your data” window. (2) If you have forgotten your password to edit your data, log in to the system from the “For those who have forgotten the password to edit your data” window and follow the procedures indicated in the email that will be sent to you. </vt:lpstr>
      <vt:lpstr>10. Household information   Click “Household members” in the “Application information” window and enter information of each of your household members.</vt:lpstr>
      <vt:lpstr>Household information (Continued from previous page)  (1) Household information (“Occupation”) Elementary school pupil and older student  Select “就学者（小学生以上）/Student (elementary school pupil and older)” and fill in the “School attendance” window (see p. 18). Preschool child  Select “無給（年金受給者除く）/Unemployed (excluding pension recipient).”  </vt:lpstr>
      <vt:lpstr>Household information (Continued from previous page)  Income Enter the annual amount in each applicable field. Round the amount down to the nearest thousand and show it in thousand yen.  </vt:lpstr>
      <vt:lpstr>Household information (Continued from previous page)  (4) School attendance Fill in this window if any of your household members, including your spouse, father and mother, is attending a school. Select “yes” or “no” in the “Attending school” field. For “Academic year,” select the year as of April 1, 2017.</vt:lpstr>
      <vt:lpstr> Person with a disability/A-bomb survivor If applicable to any of your household members, select “yes” and fill in this window by selecting applicable items and entering required information. </vt:lpstr>
      <vt:lpstr>   Special deduction (Continued from previous page) Household with recipient(s) of long-term medical care (who is recognized as needing long-term care) If applicable to any of your household members, select “yes” and enter required information.      </vt:lpstr>
      <vt:lpstr>12. Self-supporting student’s income statement (Applicable only if you apply as a self-supporting student) </vt:lpstr>
      <vt:lpstr>Self-supporting student’s income statement (Continued from previous page)  Expenditure Specify “Other expenditures” if any.  Income and expenditure Before saving the data, check the amounts to ensure that income is equal to or greater than expenditure. </vt:lpstr>
      <vt:lpstr>13. Unsponsored international student’s income statement  (Applicable only if you apply as an unsponsored international student)</vt:lpstr>
      <vt:lpstr> Unsponsored international student’s income statement (Continued from previous page)  Part-time job, etc. Fill in this window to reflect the situation as of April 1, 2017. Do not enter information on a part-time job you are no longer doing.  Other income Enter the name of the entity from which you receive an income.</vt:lpstr>
      <vt:lpstr>Unsponsored international student’s income statement (Continued from previous page)  Expenditure (1) Enter a monthly amount in thousand yen in each field. (2) Specify expenditure items, if any, and the annual amounts in the “Other expenditure” field.</vt:lpstr>
      <vt:lpstr> Unsponsored international student’s income statement (Continued from previous page)  Household members living in Japan If any of your household members is living in Japan, enter their relationship with you, name, occupation, and school, as applicable.  Income and expenditure Before saving the data, check the amounts to ensure that income is equal to or greater than expenditure.</vt:lpstr>
      <vt:lpstr>14. Confirmation of data entered  After completing all pages and saving all the data, click the “Save as draft” button at the lower part of the “Application information” window. (Pages in which data entry is completed are marked “Edit.” Make sure that no page is left uncompleted.) </vt:lpstr>
      <vt:lpstr>15. Confirmation of application forms  Then application information is displayed. Click the “申請書確認 / Confirm the Application Form” button to open completed application forms with the information you have entered and Application Checklist. Check these forms to ensure that all information is accurate. After checking the application forms, click the “確認画面へ / Next” button.</vt:lpstr>
      <vt:lpstr>16. Registration  Be sure to read the message that appears above the “登録 / Register” button before clicking the button. If you agree with the message, check the box, and click the “登録 / Register” button.</vt:lpstr>
      <vt:lpstr>17. Confirmation after registration/Preparation of application forms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2015-03-05T07:44:40Z</dcterms:created>
  <dcterms:modified xsi:type="dcterms:W3CDTF">2017-03-03T02:39:55Z</dcterms:modified>
</cp:coreProperties>
</file>