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sldIdLst>
    <p:sldId id="261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C549D"/>
    <a:srgbClr val="FFFFFF"/>
    <a:srgbClr val="FF6600"/>
    <a:srgbClr val="193590"/>
    <a:srgbClr val="52C3F1"/>
    <a:srgbClr val="F29B76"/>
    <a:srgbClr val="33CCCC"/>
    <a:srgbClr val="F8C385"/>
    <a:srgbClr val="EE87B4"/>
    <a:srgbClr val="68BE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1" autoAdjust="0"/>
    <p:restoredTop sz="94660"/>
  </p:normalViewPr>
  <p:slideViewPr>
    <p:cSldViewPr snapToGrid="0">
      <p:cViewPr varScale="1">
        <p:scale>
          <a:sx n="83" d="100"/>
          <a:sy n="83" d="100"/>
        </p:scale>
        <p:origin x="595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EC0026D-D40D-401D-A96B-7CDBE966D1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81A3747D-7503-4D2B-B69A-DCA9B61E4C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B30F0FC-F76D-4C9D-80AB-204BC593CE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D9E03-6221-442F-9756-9C776A18E648}" type="datetimeFigureOut">
              <a:rPr kumimoji="1" lang="ja-JP" altLang="en-US" smtClean="0"/>
              <a:t>2022/8/24</a:t>
            </a:fld>
            <a:endParaRPr kumimoji="1" lang="ja-JP" altLang="en-US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98D7B21-3FAE-4DF4-B658-9BA8D4976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0BC34CE-0139-45FF-9D81-067D8BF76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2B90-D911-4803-96AE-738B8B4DF51A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05211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82E3E5-B027-4DF6-BA0B-651F884084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A852287-CA63-4240-9704-CCDEF38964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467B923-199E-45A3-9C98-E5785532BA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D9E03-6221-442F-9756-9C776A18E648}" type="datetimeFigureOut">
              <a:rPr kumimoji="1" lang="ja-JP" altLang="en-US" smtClean="0"/>
              <a:t>2022/8/24</a:t>
            </a:fld>
            <a:endParaRPr kumimoji="1" lang="ja-JP" altLang="en-US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15611CD-FFAE-49C2-BA1E-AA2990DC6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F5CE1CA-9AF0-4F79-8CA0-2033C887B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2B90-D911-4803-96AE-738B8B4DF51A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183705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635051E-8E06-466B-9B2C-70E9B319B4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4E58D63-DD18-43D9-B641-A7E225FF27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7D4628D-99C5-40A5-9613-CF5B7A9E6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D9E03-6221-442F-9756-9C776A18E648}" type="datetimeFigureOut">
              <a:rPr kumimoji="1" lang="ja-JP" altLang="en-US" smtClean="0"/>
              <a:t>2022/8/24</a:t>
            </a:fld>
            <a:endParaRPr kumimoji="1" lang="ja-JP" altLang="en-US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F6E72F3-30F9-477B-886F-C65F10F66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3115BFE-2DBA-4810-A744-32220A52F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2B90-D911-4803-96AE-738B8B4DF51A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00602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E5E2C61-AFE5-47F7-B919-D36C85105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C2C452A-7746-4250-B3F4-B3A9E6172C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8508F58-55E0-4D18-BB49-6C8807A2E1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D2062F8-2DA0-4598-A846-144B45FFF2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D9E03-6221-442F-9756-9C776A18E648}" type="datetimeFigureOut">
              <a:rPr kumimoji="1" lang="ja-JP" altLang="en-US" smtClean="0"/>
              <a:t>2022/8/24</a:t>
            </a:fld>
            <a:endParaRPr kumimoji="1" lang="ja-JP" altLang="en-US" dirty="0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05287A2-72CB-45A1-8662-2483D5CCF0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44FC9DF-0E31-489C-A978-DF8114BA2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2B90-D911-4803-96AE-738B8B4DF51A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399098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4E037D5-02E4-47B4-8364-D49A70F7F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637C7DE-B937-4AF5-8AF5-2C6ECF173F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DA1985A-F165-45FB-87BF-ECF95F5311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2B80E31-E6E1-4BB5-8202-14779229B7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B4C33E28-E167-4EA1-B68C-260FD1EF17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C92C002B-C90C-4CF7-960A-063930AD58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D9E03-6221-442F-9756-9C776A18E648}" type="datetimeFigureOut">
              <a:rPr kumimoji="1" lang="ja-JP" altLang="en-US" smtClean="0"/>
              <a:t>2022/8/24</a:t>
            </a:fld>
            <a:endParaRPr kumimoji="1" lang="ja-JP" altLang="en-US" dirty="0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C2F5D68-F1F4-489C-8DB1-BCB5DB121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AFB2A409-793F-4E5B-BD78-D7176D212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2B90-D911-4803-96AE-738B8B4DF51A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84896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3319B7E-0231-4AA5-A073-145A9ACCA6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E1D4B003-762E-4903-879B-7DA2976C9E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D9E03-6221-442F-9756-9C776A18E648}" type="datetimeFigureOut">
              <a:rPr kumimoji="1" lang="ja-JP" altLang="en-US" smtClean="0"/>
              <a:t>2022/8/24</a:t>
            </a:fld>
            <a:endParaRPr kumimoji="1" lang="ja-JP" altLang="en-US" dirty="0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5930F4A6-181D-40EA-AECA-7635CD066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F7CA9CFF-BDA1-4ADA-B8BE-B5220E2A8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2B90-D911-4803-96AE-738B8B4DF51A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459105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8C59C8B9-9D8C-4D4A-AF4B-60A90C0862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D9E03-6221-442F-9756-9C776A18E648}" type="datetimeFigureOut">
              <a:rPr kumimoji="1" lang="ja-JP" altLang="en-US" smtClean="0"/>
              <a:t>2022/8/24</a:t>
            </a:fld>
            <a:endParaRPr kumimoji="1" lang="ja-JP" altLang="en-US" dirty="0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938420E8-DC63-4F2E-A6E1-C1E36FFB6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EDC0723-3755-4B67-A400-DD01C18C5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2B90-D911-4803-96AE-738B8B4DF51A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87220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24D3508-4DB3-42D6-A6C9-01C08E628D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962F267-7506-42CA-A56A-D8EBC99E0A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B5AF30F0-56C2-43E4-A7BC-FC610EE36E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51FA034-F3C7-45C9-88EE-351562DD08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D9E03-6221-442F-9756-9C776A18E648}" type="datetimeFigureOut">
              <a:rPr kumimoji="1" lang="ja-JP" altLang="en-US" smtClean="0"/>
              <a:t>2022/8/24</a:t>
            </a:fld>
            <a:endParaRPr kumimoji="1" lang="ja-JP" altLang="en-US" dirty="0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8F9A4A5-6D89-4596-85EB-03C5C9EF28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D706FE6-D07D-495D-ADF7-683EB85BFF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2B90-D911-4803-96AE-738B8B4DF51A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935716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F749D9A-6749-4B60-ABA7-331B10C66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03FD4BB-8604-4054-ADF9-22EA566218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47B8EF5-5BC8-47CD-B16F-B81A62FCC6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94AE771-689D-4182-AEF3-E9C717476A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D9E03-6221-442F-9756-9C776A18E648}" type="datetimeFigureOut">
              <a:rPr kumimoji="1" lang="ja-JP" altLang="en-US" smtClean="0"/>
              <a:t>2022/8/24</a:t>
            </a:fld>
            <a:endParaRPr kumimoji="1" lang="ja-JP" altLang="en-US" dirty="0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33344D3-92FE-4693-AC61-5D74FDF4D4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C0E6D24-3BFA-4D63-8F6F-45A26C2A3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2B90-D911-4803-96AE-738B8B4DF51A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59672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AA0CA15-F67B-4C46-BB86-E2AA0272B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9D724D3-CA3B-48EA-A806-C3C297A480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58AC68D-C456-455C-B5BB-494982437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D9E03-6221-442F-9756-9C776A18E648}" type="datetimeFigureOut">
              <a:rPr kumimoji="1" lang="ja-JP" altLang="en-US" smtClean="0"/>
              <a:t>2022/8/24</a:t>
            </a:fld>
            <a:endParaRPr kumimoji="1" lang="ja-JP" altLang="en-US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C7DEC48-8FA7-4CD5-8401-B8ABE8952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777A314-2A03-4572-BF82-DFED3017C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2B90-D911-4803-96AE-738B8B4DF51A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64715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9DFD30BA-2396-4EB8-B2F4-655FA7C157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A45C435-F53B-4BD0-AE60-080A6320CD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CC062D3-2DD7-4C9B-A9C7-2B20841646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D9E03-6221-442F-9756-9C776A18E648}" type="datetimeFigureOut">
              <a:rPr kumimoji="1" lang="ja-JP" altLang="en-US" smtClean="0"/>
              <a:t>2022/8/24</a:t>
            </a:fld>
            <a:endParaRPr kumimoji="1" lang="ja-JP" altLang="en-US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FA76052-959D-4065-BDCD-72C087398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B0DAFDB-7E43-4454-BCE8-CE845CCFD6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2B90-D911-4803-96AE-738B8B4DF51A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629051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14ADDD27-1C9D-41C9-997F-8AB206A9D9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11E10A6-67C4-485C-998D-7A0D508CB3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26529FC-C91D-42C6-837E-65A42742F3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4D9E03-6221-442F-9756-9C776A18E648}" type="datetimeFigureOut">
              <a:rPr kumimoji="1" lang="ja-JP" altLang="en-US" smtClean="0"/>
              <a:t>2022/8/24</a:t>
            </a:fld>
            <a:endParaRPr kumimoji="1" lang="ja-JP" altLang="en-US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4F5A226-C1FA-418F-ADBD-AF92846589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81DE705-D78C-4934-9633-CBF6172DD6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2B90-D911-4803-96AE-738B8B4DF51A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342019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C72F468F-FC08-4802-8AB2-E7B54E2B84EF}"/>
              </a:ext>
            </a:extLst>
          </p:cNvPr>
          <p:cNvGrpSpPr/>
          <p:nvPr/>
        </p:nvGrpSpPr>
        <p:grpSpPr>
          <a:xfrm>
            <a:off x="1428280" y="828604"/>
            <a:ext cx="8329706" cy="5858023"/>
            <a:chOff x="1428280" y="828604"/>
            <a:chExt cx="8329706" cy="5858023"/>
          </a:xfrm>
        </p:grpSpPr>
        <p:pic>
          <p:nvPicPr>
            <p:cNvPr id="5" name="図 4" descr="ダイアグラム, 設計図&#10;&#10;自動的に生成された説明">
              <a:extLst>
                <a:ext uri="{FF2B5EF4-FFF2-40B4-BE49-F238E27FC236}">
                  <a16:creationId xmlns:a16="http://schemas.microsoft.com/office/drawing/2014/main" id="{C9D6B943-2DBB-41AA-A31E-5CB8D3F100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8280" y="828604"/>
              <a:ext cx="8329706" cy="5211469"/>
            </a:xfrm>
            <a:prstGeom prst="rect">
              <a:avLst/>
            </a:prstGeom>
          </p:spPr>
        </p:pic>
        <p:grpSp>
          <p:nvGrpSpPr>
            <p:cNvPr id="18" name="グループ化 17">
              <a:extLst>
                <a:ext uri="{FF2B5EF4-FFF2-40B4-BE49-F238E27FC236}">
                  <a16:creationId xmlns:a16="http://schemas.microsoft.com/office/drawing/2014/main" id="{A2B1A92E-59A0-4B0C-B986-517FBA96F23A}"/>
                </a:ext>
              </a:extLst>
            </p:cNvPr>
            <p:cNvGrpSpPr/>
            <p:nvPr/>
          </p:nvGrpSpPr>
          <p:grpSpPr>
            <a:xfrm>
              <a:off x="5329216" y="1674837"/>
              <a:ext cx="3560960" cy="1879448"/>
              <a:chOff x="165252" y="3761242"/>
              <a:chExt cx="3560960" cy="1879448"/>
            </a:xfrm>
          </p:grpSpPr>
          <p:pic>
            <p:nvPicPr>
              <p:cNvPr id="19" name="図 18">
                <a:extLst>
                  <a:ext uri="{FF2B5EF4-FFF2-40B4-BE49-F238E27FC236}">
                    <a16:creationId xmlns:a16="http://schemas.microsoft.com/office/drawing/2014/main" id="{19BC82E8-B484-465D-B122-4073E2678DA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65252" y="3761242"/>
                <a:ext cx="3560960" cy="1879448"/>
              </a:xfrm>
              <a:prstGeom prst="rect">
                <a:avLst/>
              </a:prstGeom>
            </p:spPr>
          </p:pic>
          <p:sp>
            <p:nvSpPr>
              <p:cNvPr id="20" name="Text Box 33">
                <a:extLst>
                  <a:ext uri="{FF2B5EF4-FFF2-40B4-BE49-F238E27FC236}">
                    <a16:creationId xmlns:a16="http://schemas.microsoft.com/office/drawing/2014/main" id="{31901890-ECED-4107-8FF2-C13CEAD9452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20624" y="4757445"/>
                <a:ext cx="650216" cy="307777"/>
              </a:xfrm>
              <a:prstGeom prst="rect">
                <a:avLst/>
              </a:prstGeom>
              <a:solidFill>
                <a:srgbClr val="FFFFFF">
                  <a:alpha val="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0" tIns="0" rIns="0" bIns="0" anchor="t" anchorCtr="0" upright="1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ja-JP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9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メイリオ"/>
                    <a:cs typeface="Arial" panose="020B0604020202020204" pitchFamily="34" charset="0"/>
                  </a:rPr>
                  <a:t>Core Expertise</a:t>
                </a:r>
                <a:endParaRPr kumimoji="1" lang="ja-JP" alt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90"/>
                  </a:solidFill>
                  <a:effectLst/>
                  <a:uLnTx/>
                  <a:uFillTx/>
                  <a:latin typeface="Arial" panose="020B0604020202020204" pitchFamily="34" charset="0"/>
                  <a:ea typeface="メイリオ"/>
                  <a:cs typeface="Arial" panose="020B0604020202020204" pitchFamily="34" charset="0"/>
                </a:endParaRPr>
              </a:p>
            </p:txBody>
          </p:sp>
          <p:sp>
            <p:nvSpPr>
              <p:cNvPr id="21" name="Text Box 36">
                <a:extLst>
                  <a:ext uri="{FF2B5EF4-FFF2-40B4-BE49-F238E27FC236}">
                    <a16:creationId xmlns:a16="http://schemas.microsoft.com/office/drawing/2014/main" id="{6857CD31-351B-473A-B44C-955AAD75A08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673403" y="4097281"/>
                <a:ext cx="913130" cy="260328"/>
              </a:xfrm>
              <a:prstGeom prst="rect">
                <a:avLst/>
              </a:prstGeom>
              <a:solidFill>
                <a:srgbClr val="FFFFFF">
                  <a:alpha val="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0" tIns="0" rIns="0" bIns="0" anchor="t" anchorCtr="0" upright="1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7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ja-JP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メイリオ"/>
                    <a:cs typeface="Arial" panose="020B0604020202020204" pitchFamily="34" charset="0"/>
                  </a:rPr>
                  <a:t>Integration of Knowledge with Society</a:t>
                </a:r>
                <a:endParaRPr kumimoji="1" lang="ja-JP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メイリオ"/>
                  <a:cs typeface="Arial" panose="020B0604020202020204" pitchFamily="34" charset="0"/>
                </a:endParaRPr>
              </a:p>
            </p:txBody>
          </p:sp>
          <p:sp>
            <p:nvSpPr>
              <p:cNvPr id="22" name="Text Box 36">
                <a:extLst>
                  <a:ext uri="{FF2B5EF4-FFF2-40B4-BE49-F238E27FC236}">
                    <a16:creationId xmlns:a16="http://schemas.microsoft.com/office/drawing/2014/main" id="{C9343761-85EC-46E3-9AC8-E44771C89A1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89152" y="3857603"/>
                <a:ext cx="913130" cy="260328"/>
              </a:xfrm>
              <a:prstGeom prst="rect">
                <a:avLst/>
              </a:prstGeom>
              <a:solidFill>
                <a:srgbClr val="FFFFFF">
                  <a:alpha val="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0" tIns="0" rIns="0" bIns="0" anchor="t" anchorCtr="0" upright="1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7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ja-JP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メイリオ"/>
                    <a:cs typeface="Arial" panose="020B0604020202020204" pitchFamily="34" charset="0"/>
                  </a:rPr>
                  <a:t>Integration of Knowledge with Society</a:t>
                </a:r>
                <a:endParaRPr kumimoji="1" lang="ja-JP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メイリオ"/>
                  <a:cs typeface="Arial" panose="020B0604020202020204" pitchFamily="34" charset="0"/>
                </a:endParaRPr>
              </a:p>
            </p:txBody>
          </p:sp>
          <p:sp>
            <p:nvSpPr>
              <p:cNvPr id="23" name="Text Box 40">
                <a:extLst>
                  <a:ext uri="{FF2B5EF4-FFF2-40B4-BE49-F238E27FC236}">
                    <a16:creationId xmlns:a16="http://schemas.microsoft.com/office/drawing/2014/main" id="{28FEFB55-4A4E-4E8E-BE85-BAC2220E2EF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4636" y="4127148"/>
                <a:ext cx="702524" cy="208711"/>
              </a:xfrm>
              <a:prstGeom prst="rect">
                <a:avLst/>
              </a:prstGeom>
              <a:solidFill>
                <a:srgbClr val="FFFFFF">
                  <a:alpha val="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0" tIns="0" rIns="0" bIns="0" anchor="t" anchorCtr="0" upright="1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ts val="8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ja-JP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メイリオ"/>
                    <a:cs typeface="Arial" panose="020B0604020202020204" pitchFamily="34" charset="0"/>
                  </a:rPr>
                  <a:t>Fusion of Knowledge</a:t>
                </a:r>
                <a:endParaRPr kumimoji="1" lang="ja-JP" alt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メイリオ"/>
                  <a:cs typeface="Arial" panose="020B0604020202020204" pitchFamily="34" charset="0"/>
                </a:endParaRPr>
              </a:p>
            </p:txBody>
          </p:sp>
          <p:sp>
            <p:nvSpPr>
              <p:cNvPr id="24" name="Text Box 35">
                <a:extLst>
                  <a:ext uri="{FF2B5EF4-FFF2-40B4-BE49-F238E27FC236}">
                    <a16:creationId xmlns:a16="http://schemas.microsoft.com/office/drawing/2014/main" id="{106C39A0-2667-4AF8-B1E8-92BCB6B3B82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751844" y="4409634"/>
                <a:ext cx="680831" cy="155107"/>
              </a:xfrm>
              <a:prstGeom prst="rect">
                <a:avLst/>
              </a:prstGeom>
              <a:solidFill>
                <a:srgbClr val="FFFFFF">
                  <a:alpha val="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0" tIns="0" rIns="0" bIns="0" anchor="t" anchorCtr="0" upright="1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ts val="6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ja-JP" sz="7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メイリオ"/>
                    <a:cs typeface="Arial" panose="020B0604020202020204" pitchFamily="34" charset="0"/>
                  </a:rPr>
                  <a:t>Resolve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ts val="6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ja-JP" sz="7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メイリオ"/>
                    <a:cs typeface="Arial" panose="020B0604020202020204" pitchFamily="34" charset="0"/>
                  </a:rPr>
                  <a:t>societal issues</a:t>
                </a:r>
                <a:endParaRPr kumimoji="1" lang="ja-JP" altLang="en-US" sz="7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メイリオ"/>
                  <a:cs typeface="Arial" panose="020B0604020202020204" pitchFamily="34" charset="0"/>
                </a:endParaRPr>
              </a:p>
            </p:txBody>
          </p:sp>
          <p:sp>
            <p:nvSpPr>
              <p:cNvPr id="25" name="Text Box 37">
                <a:extLst>
                  <a:ext uri="{FF2B5EF4-FFF2-40B4-BE49-F238E27FC236}">
                    <a16:creationId xmlns:a16="http://schemas.microsoft.com/office/drawing/2014/main" id="{1EF0B8AF-4C6C-468F-8772-8ED58B7D1C9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26993" y="4144666"/>
                <a:ext cx="650215" cy="155107"/>
              </a:xfrm>
              <a:prstGeom prst="rect">
                <a:avLst/>
              </a:prstGeom>
              <a:solidFill>
                <a:srgbClr val="FFFFFF">
                  <a:alpha val="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0" tIns="0" rIns="0" bIns="0" anchor="t" anchorCtr="0" upright="1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ts val="6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ja-JP" sz="7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メイリオ"/>
                    <a:cs typeface="Arial" panose="020B0604020202020204" pitchFamily="34" charset="0"/>
                  </a:rPr>
                  <a:t>Enhance specialization</a:t>
                </a:r>
                <a:endParaRPr kumimoji="1" lang="ja-JP" altLang="en-US" sz="7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メイリオ"/>
                  <a:cs typeface="Arial" panose="020B0604020202020204" pitchFamily="34" charset="0"/>
                </a:endParaRPr>
              </a:p>
            </p:txBody>
          </p:sp>
          <p:sp>
            <p:nvSpPr>
              <p:cNvPr id="26" name="Text Box 39">
                <a:extLst>
                  <a:ext uri="{FF2B5EF4-FFF2-40B4-BE49-F238E27FC236}">
                    <a16:creationId xmlns:a16="http://schemas.microsoft.com/office/drawing/2014/main" id="{42B56706-2F89-4B88-89DB-2CB28FB9436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97215" y="4382646"/>
                <a:ext cx="840525" cy="230832"/>
              </a:xfrm>
              <a:prstGeom prst="rect">
                <a:avLst/>
              </a:prstGeom>
              <a:solidFill>
                <a:srgbClr val="FFFFFF">
                  <a:alpha val="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0" tIns="0" rIns="0" bIns="0" anchor="t" anchorCtr="0" upright="1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ts val="6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ja-JP" sz="7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メイリオ"/>
                    <a:cs typeface="Arial" panose="020B0604020202020204" pitchFamily="34" charset="0"/>
                  </a:rPr>
                  <a:t>Promote interdisciplinary fusion</a:t>
                </a:r>
                <a:endParaRPr kumimoji="1" lang="ja-JP" altLang="en-US" sz="7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メイリオ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40" name="図 39">
              <a:extLst>
                <a:ext uri="{FF2B5EF4-FFF2-40B4-BE49-F238E27FC236}">
                  <a16:creationId xmlns:a16="http://schemas.microsoft.com/office/drawing/2014/main" id="{FFFB0AFC-8B1B-4367-A2C7-7F7E1C5D7E5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984048" y="4619584"/>
              <a:ext cx="1126611" cy="960933"/>
            </a:xfrm>
            <a:prstGeom prst="rect">
              <a:avLst/>
            </a:prstGeom>
          </p:spPr>
        </p:pic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8F2ACF95-42FD-4F9E-8B23-7C9FE718EA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1772" t="13735" r="849"/>
            <a:stretch/>
          </p:blipFill>
          <p:spPr>
            <a:xfrm>
              <a:off x="4630133" y="5850990"/>
              <a:ext cx="834607" cy="478005"/>
            </a:xfrm>
            <a:prstGeom prst="rect">
              <a:avLst/>
            </a:prstGeom>
          </p:spPr>
        </p:pic>
        <p:pic>
          <p:nvPicPr>
            <p:cNvPr id="42" name="図 41">
              <a:extLst>
                <a:ext uri="{FF2B5EF4-FFF2-40B4-BE49-F238E27FC236}">
                  <a16:creationId xmlns:a16="http://schemas.microsoft.com/office/drawing/2014/main" id="{F57FAC35-3B71-4B79-84D3-B9DE3330460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630133" y="6336799"/>
              <a:ext cx="912664" cy="349828"/>
            </a:xfrm>
            <a:prstGeom prst="rect">
              <a:avLst/>
            </a:prstGeom>
          </p:spPr>
        </p:pic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D5A479B4-8B51-4A8E-8047-AF2519A865B5}"/>
                </a:ext>
              </a:extLst>
            </p:cNvPr>
            <p:cNvSpPr/>
            <p:nvPr/>
          </p:nvSpPr>
          <p:spPr>
            <a:xfrm>
              <a:off x="4746853" y="919462"/>
              <a:ext cx="1890833" cy="5543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900"/>
                </a:lnSpc>
              </a:pPr>
              <a:r>
                <a:rPr kumimoji="1" lang="en-AU" altLang="ja-JP" sz="9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Enrichment of educational environment in which diverse students gather </a:t>
              </a:r>
            </a:p>
            <a:p>
              <a:pPr algn="ctr">
                <a:lnSpc>
                  <a:spcPts val="900"/>
                </a:lnSpc>
              </a:pPr>
              <a:r>
                <a:rPr kumimoji="1" lang="en-AU" altLang="ja-JP" sz="9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from around the world</a:t>
              </a:r>
              <a:endParaRPr kumimoji="1" lang="ja-JP" altLang="en-US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正方形/長方形 43">
              <a:extLst>
                <a:ext uri="{FF2B5EF4-FFF2-40B4-BE49-F238E27FC236}">
                  <a16:creationId xmlns:a16="http://schemas.microsoft.com/office/drawing/2014/main" id="{08E412B6-4E03-4265-B43C-99762398C93F}"/>
                </a:ext>
              </a:extLst>
            </p:cNvPr>
            <p:cNvSpPr/>
            <p:nvPr/>
          </p:nvSpPr>
          <p:spPr>
            <a:xfrm>
              <a:off x="4110659" y="2619027"/>
              <a:ext cx="205413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kumimoji="1" lang="en-AU" altLang="ja-JP" sz="9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Strengthening of mathematics and data science education</a:t>
              </a:r>
            </a:p>
            <a:p>
              <a:pPr algn="ctr"/>
              <a:r>
                <a:rPr kumimoji="1" lang="en-AU" altLang="ja-JP" sz="9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Strengthening of health </a:t>
              </a:r>
            </a:p>
            <a:p>
              <a:pPr algn="ctr"/>
              <a:r>
                <a:rPr kumimoji="1" lang="en-AU" altLang="ja-JP" sz="9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and sport science</a:t>
              </a:r>
              <a:endParaRPr kumimoji="1" lang="ja-JP" altLang="en-US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正方形/長方形 44">
              <a:extLst>
                <a:ext uri="{FF2B5EF4-FFF2-40B4-BE49-F238E27FC236}">
                  <a16:creationId xmlns:a16="http://schemas.microsoft.com/office/drawing/2014/main" id="{597BE002-83D0-43C9-915F-D25D230C61CC}"/>
                </a:ext>
              </a:extLst>
            </p:cNvPr>
            <p:cNvSpPr/>
            <p:nvPr/>
          </p:nvSpPr>
          <p:spPr>
            <a:xfrm>
              <a:off x="5225294" y="3368517"/>
              <a:ext cx="157617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kumimoji="1" lang="en-AU" altLang="ja-JP" sz="1600" b="1" dirty="0">
                  <a:solidFill>
                    <a:srgbClr val="FFFF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Overall </a:t>
              </a:r>
            </a:p>
            <a:p>
              <a:pPr algn="ctr"/>
              <a:r>
                <a:rPr kumimoji="1" lang="en-AU" altLang="ja-JP" sz="1600" b="1" dirty="0">
                  <a:solidFill>
                    <a:srgbClr val="FFFF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optimization</a:t>
              </a:r>
              <a:endParaRPr kumimoji="1" lang="ja-JP" altLang="en-US" sz="16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正方形/長方形 45">
              <a:extLst>
                <a:ext uri="{FF2B5EF4-FFF2-40B4-BE49-F238E27FC236}">
                  <a16:creationId xmlns:a16="http://schemas.microsoft.com/office/drawing/2014/main" id="{59C3F997-7138-4CBB-AD4E-CE7A260BC677}"/>
                </a:ext>
              </a:extLst>
            </p:cNvPr>
            <p:cNvSpPr/>
            <p:nvPr/>
          </p:nvSpPr>
          <p:spPr>
            <a:xfrm>
              <a:off x="3754166" y="5348239"/>
              <a:ext cx="2249147" cy="377155"/>
            </a:xfrm>
            <a:prstGeom prst="rect">
              <a:avLst/>
            </a:prstGeom>
            <a:scene3d>
              <a:camera prst="isometricLeftDown"/>
              <a:lightRig rig="threePt" dir="t"/>
            </a:scene3d>
          </p:spPr>
          <p:txBody>
            <a:bodyPr wrap="square">
              <a:spAutoFit/>
            </a:bodyPr>
            <a:lstStyle/>
            <a:p>
              <a:pPr>
                <a:lnSpc>
                  <a:spcPts val="1100"/>
                </a:lnSpc>
              </a:pPr>
              <a:r>
                <a:rPr kumimoji="1" lang="en-AU" altLang="ja-JP" sz="1300" b="1" dirty="0">
                  <a:solidFill>
                    <a:srgbClr val="1A359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High school/university connection </a:t>
              </a:r>
            </a:p>
          </p:txBody>
        </p:sp>
        <p:sp>
          <p:nvSpPr>
            <p:cNvPr id="47" name="正方形/長方形 46">
              <a:extLst>
                <a:ext uri="{FF2B5EF4-FFF2-40B4-BE49-F238E27FC236}">
                  <a16:creationId xmlns:a16="http://schemas.microsoft.com/office/drawing/2014/main" id="{9F55F345-4A0A-44A3-92C5-401B74E8F3D7}"/>
                </a:ext>
              </a:extLst>
            </p:cNvPr>
            <p:cNvSpPr/>
            <p:nvPr/>
          </p:nvSpPr>
          <p:spPr>
            <a:xfrm>
              <a:off x="6868451" y="3581020"/>
              <a:ext cx="2858249" cy="830997"/>
            </a:xfrm>
            <a:prstGeom prst="rect">
              <a:avLst/>
            </a:prstGeom>
            <a:scene3d>
              <a:camera prst="isometricRightUp"/>
              <a:lightRig rig="threePt" dir="t"/>
            </a:scene3d>
          </p:spPr>
          <p:txBody>
            <a:bodyPr wrap="square">
              <a:spAutoFit/>
            </a:bodyPr>
            <a:lstStyle/>
            <a:p>
              <a:pPr algn="ctr"/>
              <a:r>
                <a:rPr kumimoji="1" lang="en-AU" altLang="ja-JP" sz="2400" b="1" dirty="0">
                  <a:solidFill>
                    <a:srgbClr val="1A3591"/>
                  </a:solidFill>
                  <a:effectLst>
                    <a:glow rad="190500">
                      <a:schemeClr val="bg1"/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Student Life-Cycle</a:t>
              </a:r>
            </a:p>
            <a:p>
              <a:pPr algn="ctr"/>
              <a:r>
                <a:rPr lang="en-AU" altLang="ja-JP" sz="2400" b="1" dirty="0">
                  <a:solidFill>
                    <a:srgbClr val="1A3591"/>
                  </a:solidFill>
                  <a:effectLst>
                    <a:glow rad="190500">
                      <a:schemeClr val="bg1"/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Support</a:t>
              </a:r>
              <a:endParaRPr kumimoji="1" lang="en-AU" altLang="ja-JP" sz="2400" b="1" dirty="0">
                <a:solidFill>
                  <a:srgbClr val="1A3591"/>
                </a:solidFill>
                <a:effectLst>
                  <a:glow rad="1905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" name="正方形/長方形 48">
              <a:extLst>
                <a:ext uri="{FF2B5EF4-FFF2-40B4-BE49-F238E27FC236}">
                  <a16:creationId xmlns:a16="http://schemas.microsoft.com/office/drawing/2014/main" id="{4C3977D4-CA36-4D0F-B927-9EA117DFF78F}"/>
                </a:ext>
              </a:extLst>
            </p:cNvPr>
            <p:cNvSpPr/>
            <p:nvPr/>
          </p:nvSpPr>
          <p:spPr>
            <a:xfrm>
              <a:off x="2718080" y="1556403"/>
              <a:ext cx="1277886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kumimoji="1" lang="en-AU" altLang="ja-JP" sz="1100" b="1" dirty="0">
                  <a:solidFill>
                    <a:srgbClr val="33CCCC"/>
                  </a:solidFill>
                  <a:effectLst>
                    <a:glow rad="127000">
                      <a:schemeClr val="bg1"/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International collaboration</a:t>
              </a:r>
              <a:endParaRPr kumimoji="1" lang="ja-JP" altLang="en-US" sz="1100" b="1" dirty="0">
                <a:solidFill>
                  <a:srgbClr val="33CCCC"/>
                </a:solidFill>
                <a:effectLst>
                  <a:glow rad="1270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正方形/長方形 49">
              <a:extLst>
                <a:ext uri="{FF2B5EF4-FFF2-40B4-BE49-F238E27FC236}">
                  <a16:creationId xmlns:a16="http://schemas.microsoft.com/office/drawing/2014/main" id="{E7873F6E-6B95-47CA-8E5E-461F56CBD3ED}"/>
                </a:ext>
              </a:extLst>
            </p:cNvPr>
            <p:cNvSpPr/>
            <p:nvPr/>
          </p:nvSpPr>
          <p:spPr>
            <a:xfrm>
              <a:off x="4680518" y="1772392"/>
              <a:ext cx="1206912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kumimoji="1" lang="en-US" altLang="ja-JP" sz="1100" b="1" kern="1200" dirty="0">
                  <a:solidFill>
                    <a:srgbClr val="52C3F1"/>
                  </a:solidFill>
                  <a:effectLst>
                    <a:glow rad="127000">
                      <a:schemeClr val="bg1"/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Internship on Campus </a:t>
              </a:r>
              <a:endParaRPr kumimoji="1" lang="ja-JP" altLang="en-US" sz="1100" b="1" kern="1200" dirty="0">
                <a:solidFill>
                  <a:srgbClr val="52C3F1"/>
                </a:solidFill>
                <a:effectLst>
                  <a:glow rad="1270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正方形/長方形 50">
              <a:extLst>
                <a:ext uri="{FF2B5EF4-FFF2-40B4-BE49-F238E27FC236}">
                  <a16:creationId xmlns:a16="http://schemas.microsoft.com/office/drawing/2014/main" id="{726620D2-80E4-438A-8DD3-400370C1E3B1}"/>
                </a:ext>
              </a:extLst>
            </p:cNvPr>
            <p:cNvSpPr/>
            <p:nvPr/>
          </p:nvSpPr>
          <p:spPr>
            <a:xfrm>
              <a:off x="3473250" y="2339601"/>
              <a:ext cx="1452028" cy="430887"/>
            </a:xfrm>
            <a:prstGeom prst="rect">
              <a:avLst/>
            </a:prstGeom>
            <a:effectLst>
              <a:glow rad="127000">
                <a:schemeClr val="bg1"/>
              </a:glow>
            </a:effectLst>
          </p:spPr>
          <p:txBody>
            <a:bodyPr wrap="square">
              <a:spAutoFit/>
            </a:bodyPr>
            <a:lstStyle/>
            <a:p>
              <a:pPr marL="0" algn="l" defTabSz="914400" rtl="0" eaLnBrk="1" latinLnBrk="0" hangingPunct="1"/>
              <a:r>
                <a:rPr kumimoji="1" lang="en-US" altLang="ja-JP" sz="1100" b="1" kern="1200" dirty="0">
                  <a:solidFill>
                    <a:srgbClr val="F29B76"/>
                  </a:solidFill>
                  <a:effectLst>
                    <a:glow rad="127000">
                      <a:schemeClr val="bg1"/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Double Degree </a:t>
              </a:r>
            </a:p>
            <a:p>
              <a:pPr marL="0" algn="l" defTabSz="914400" rtl="0" eaLnBrk="1" latinLnBrk="0" hangingPunct="1"/>
              <a:r>
                <a:rPr kumimoji="1" lang="en-US" altLang="ja-JP" sz="1100" b="1" kern="1200" dirty="0">
                  <a:solidFill>
                    <a:srgbClr val="F29B76"/>
                  </a:solidFill>
                  <a:effectLst>
                    <a:glow rad="127000">
                      <a:schemeClr val="bg1"/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Program</a:t>
              </a:r>
              <a:endParaRPr kumimoji="1" lang="ja-JP" altLang="en-US" sz="1100" b="1" kern="1200" dirty="0">
                <a:solidFill>
                  <a:srgbClr val="F29B76"/>
                </a:solidFill>
                <a:effectLst>
                  <a:glow rad="1270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" name="正方形/長方形 51">
              <a:extLst>
                <a:ext uri="{FF2B5EF4-FFF2-40B4-BE49-F238E27FC236}">
                  <a16:creationId xmlns:a16="http://schemas.microsoft.com/office/drawing/2014/main" id="{D778AE39-EF9B-4887-A303-B46C64B5FD7B}"/>
                </a:ext>
              </a:extLst>
            </p:cNvPr>
            <p:cNvSpPr/>
            <p:nvPr/>
          </p:nvSpPr>
          <p:spPr>
            <a:xfrm>
              <a:off x="2499679" y="3179810"/>
              <a:ext cx="1610982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ja-JP" sz="1100" b="1" dirty="0">
                  <a:solidFill>
                    <a:srgbClr val="EE87B4"/>
                  </a:solidFill>
                  <a:effectLst>
                    <a:glow rad="127000">
                      <a:schemeClr val="bg1"/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Undergraduate </a:t>
              </a:r>
            </a:p>
            <a:p>
              <a:pPr algn="ctr"/>
              <a:r>
                <a:rPr kumimoji="1" lang="en-US" altLang="ja-JP" sz="1100" b="1" dirty="0">
                  <a:solidFill>
                    <a:srgbClr val="EE87B4"/>
                  </a:solidFill>
                  <a:effectLst>
                    <a:glow rad="127000">
                      <a:schemeClr val="bg1"/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English Course </a:t>
              </a:r>
              <a:endParaRPr kumimoji="1" lang="ja-JP" altLang="en-US" sz="1100" b="1" dirty="0">
                <a:solidFill>
                  <a:srgbClr val="EE87B4"/>
                </a:solidFill>
                <a:effectLst>
                  <a:glow rad="1270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" name="正方形/長方形 52">
              <a:extLst>
                <a:ext uri="{FF2B5EF4-FFF2-40B4-BE49-F238E27FC236}">
                  <a16:creationId xmlns:a16="http://schemas.microsoft.com/office/drawing/2014/main" id="{C487F5A0-8A81-4D59-A181-8D8D2D424417}"/>
                </a:ext>
              </a:extLst>
            </p:cNvPr>
            <p:cNvSpPr/>
            <p:nvPr/>
          </p:nvSpPr>
          <p:spPr>
            <a:xfrm>
              <a:off x="4324526" y="3816711"/>
              <a:ext cx="1016152" cy="584775"/>
            </a:xfrm>
            <a:prstGeom prst="rect">
              <a:avLst/>
            </a:prstGeom>
            <a:scene3d>
              <a:camera prst="isometricRightUp"/>
              <a:lightRig rig="threePt" dir="t"/>
            </a:scene3d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ja-JP" sz="1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Liberal </a:t>
              </a:r>
            </a:p>
            <a:p>
              <a:pPr algn="ctr"/>
              <a:r>
                <a:rPr kumimoji="1" lang="en-US" altLang="ja-JP" sz="1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Arts</a:t>
              </a:r>
              <a:endParaRPr kumimoji="1" lang="ja-JP" alt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" name="正方形/長方形 53">
              <a:extLst>
                <a:ext uri="{FF2B5EF4-FFF2-40B4-BE49-F238E27FC236}">
                  <a16:creationId xmlns:a16="http://schemas.microsoft.com/office/drawing/2014/main" id="{91D765CD-6C37-431F-B0AD-F7FB20E10285}"/>
                </a:ext>
              </a:extLst>
            </p:cNvPr>
            <p:cNvSpPr/>
            <p:nvPr/>
          </p:nvSpPr>
          <p:spPr>
            <a:xfrm>
              <a:off x="4630133" y="4060239"/>
              <a:ext cx="1351308" cy="584775"/>
            </a:xfrm>
            <a:prstGeom prst="rect">
              <a:avLst/>
            </a:prstGeom>
            <a:scene3d>
              <a:camera prst="isometricRightUp"/>
              <a:lightRig rig="threePt" dir="t"/>
            </a:scene3d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ja-JP" sz="1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Academic Major</a:t>
              </a:r>
              <a:endParaRPr kumimoji="1" lang="ja-JP" alt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" name="正方形/長方形 54">
              <a:extLst>
                <a:ext uri="{FF2B5EF4-FFF2-40B4-BE49-F238E27FC236}">
                  <a16:creationId xmlns:a16="http://schemas.microsoft.com/office/drawing/2014/main" id="{998B690B-4AA8-4B01-9892-C519842AF9C8}"/>
                </a:ext>
              </a:extLst>
            </p:cNvPr>
            <p:cNvSpPr/>
            <p:nvPr/>
          </p:nvSpPr>
          <p:spPr>
            <a:xfrm>
              <a:off x="5259518" y="4303767"/>
              <a:ext cx="1142186" cy="584775"/>
            </a:xfrm>
            <a:prstGeom prst="rect">
              <a:avLst/>
            </a:prstGeom>
            <a:scene3d>
              <a:camera prst="isometricRightUp"/>
              <a:lightRig rig="threePt" dir="t"/>
            </a:scene3d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ja-JP" sz="1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Global Literacy</a:t>
              </a:r>
              <a:endParaRPr kumimoji="1" lang="ja-JP" alt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" name="正方形/長方形 55">
              <a:extLst>
                <a:ext uri="{FF2B5EF4-FFF2-40B4-BE49-F238E27FC236}">
                  <a16:creationId xmlns:a16="http://schemas.microsoft.com/office/drawing/2014/main" id="{621A6EBC-FB69-4A35-876B-1154BFE126A6}"/>
                </a:ext>
              </a:extLst>
            </p:cNvPr>
            <p:cNvSpPr/>
            <p:nvPr/>
          </p:nvSpPr>
          <p:spPr>
            <a:xfrm>
              <a:off x="2637855" y="2786805"/>
              <a:ext cx="1153457" cy="338554"/>
            </a:xfrm>
            <a:prstGeom prst="rect">
              <a:avLst/>
            </a:prstGeom>
            <a:scene3d>
              <a:camera prst="isometricRightUp"/>
              <a:lightRig rig="threePt" dir="t"/>
            </a:scene3d>
          </p:spPr>
          <p:txBody>
            <a:bodyPr wrap="square">
              <a:spAutoFit/>
            </a:bodyPr>
            <a:lstStyle/>
            <a:p>
              <a:r>
                <a:rPr kumimoji="1" lang="en-US" altLang="ja-JP" sz="1600" b="1" dirty="0">
                  <a:solidFill>
                    <a:srgbClr val="19359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bachelor</a:t>
              </a:r>
              <a:endParaRPr kumimoji="1" lang="ja-JP" altLang="en-US" sz="1600" b="1" dirty="0">
                <a:solidFill>
                  <a:srgbClr val="19359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" name="正方形/長方形 56">
              <a:extLst>
                <a:ext uri="{FF2B5EF4-FFF2-40B4-BE49-F238E27FC236}">
                  <a16:creationId xmlns:a16="http://schemas.microsoft.com/office/drawing/2014/main" id="{59355073-08E6-408B-819B-6B2D50ABCF99}"/>
                </a:ext>
              </a:extLst>
            </p:cNvPr>
            <p:cNvSpPr/>
            <p:nvPr/>
          </p:nvSpPr>
          <p:spPr>
            <a:xfrm>
              <a:off x="3464087" y="1928705"/>
              <a:ext cx="1136677" cy="338554"/>
            </a:xfrm>
            <a:prstGeom prst="rect">
              <a:avLst/>
            </a:prstGeom>
            <a:scene3d>
              <a:camera prst="isometricRightUp"/>
              <a:lightRig rig="threePt" dir="t"/>
            </a:scene3d>
          </p:spPr>
          <p:txBody>
            <a:bodyPr wrap="square">
              <a:spAutoFit/>
            </a:bodyPr>
            <a:lstStyle/>
            <a:p>
              <a:r>
                <a:rPr kumimoji="1" lang="en-US" altLang="ja-JP" sz="1600" b="1" dirty="0">
                  <a:solidFill>
                    <a:srgbClr val="19359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master</a:t>
              </a:r>
              <a:endParaRPr kumimoji="1" lang="ja-JP" altLang="en-US" sz="1600" b="1" dirty="0">
                <a:solidFill>
                  <a:srgbClr val="19359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" name="正方形/長方形 57">
              <a:extLst>
                <a:ext uri="{FF2B5EF4-FFF2-40B4-BE49-F238E27FC236}">
                  <a16:creationId xmlns:a16="http://schemas.microsoft.com/office/drawing/2014/main" id="{682DB3E3-58DD-4705-9622-E3B79AB00F26}"/>
                </a:ext>
              </a:extLst>
            </p:cNvPr>
            <p:cNvSpPr/>
            <p:nvPr/>
          </p:nvSpPr>
          <p:spPr>
            <a:xfrm>
              <a:off x="4039699" y="1191425"/>
              <a:ext cx="1042896" cy="338554"/>
            </a:xfrm>
            <a:prstGeom prst="rect">
              <a:avLst/>
            </a:prstGeom>
            <a:scene3d>
              <a:camera prst="isometricRightUp"/>
              <a:lightRig rig="threePt" dir="t"/>
            </a:scene3d>
          </p:spPr>
          <p:txBody>
            <a:bodyPr wrap="square">
              <a:spAutoFit/>
            </a:bodyPr>
            <a:lstStyle/>
            <a:p>
              <a:r>
                <a:rPr kumimoji="1" lang="en-US" altLang="ja-JP" sz="1600" b="1" dirty="0">
                  <a:solidFill>
                    <a:srgbClr val="19359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doctor</a:t>
              </a:r>
              <a:endParaRPr kumimoji="1" lang="ja-JP" altLang="en-US" sz="1600" b="1" dirty="0">
                <a:solidFill>
                  <a:srgbClr val="19359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" name="正方形/長方形 58">
              <a:extLst>
                <a:ext uri="{FF2B5EF4-FFF2-40B4-BE49-F238E27FC236}">
                  <a16:creationId xmlns:a16="http://schemas.microsoft.com/office/drawing/2014/main" id="{BBFFEA66-990F-4628-BD7A-E1A7BDE2B496}"/>
                </a:ext>
              </a:extLst>
            </p:cNvPr>
            <p:cNvSpPr/>
            <p:nvPr/>
          </p:nvSpPr>
          <p:spPr>
            <a:xfrm>
              <a:off x="4243213" y="5083516"/>
              <a:ext cx="1125073" cy="307777"/>
            </a:xfrm>
            <a:prstGeom prst="rect">
              <a:avLst/>
            </a:prstGeom>
            <a:scene3d>
              <a:camera prst="isometricLeftDown">
                <a:rot lat="2100000" lon="2700000" rev="0"/>
              </a:camera>
              <a:lightRig rig="threePt" dir="t"/>
            </a:scene3d>
          </p:spPr>
          <p:txBody>
            <a:bodyPr wrap="square">
              <a:spAutoFit/>
            </a:bodyPr>
            <a:lstStyle/>
            <a:p>
              <a:r>
                <a:rPr kumimoji="1" lang="en-AU" altLang="ja-JP" sz="1400" b="1" dirty="0">
                  <a:solidFill>
                    <a:srgbClr val="1A359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Admission</a:t>
              </a:r>
              <a:endParaRPr kumimoji="1" lang="en-AU" altLang="ja-JP" sz="1300" b="1" dirty="0">
                <a:solidFill>
                  <a:srgbClr val="1A359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" name="正方形/長方形 59">
              <a:extLst>
                <a:ext uri="{FF2B5EF4-FFF2-40B4-BE49-F238E27FC236}">
                  <a16:creationId xmlns:a16="http://schemas.microsoft.com/office/drawing/2014/main" id="{B7AE8328-D54C-4B43-AAA0-FC2906A2172A}"/>
                </a:ext>
              </a:extLst>
            </p:cNvPr>
            <p:cNvSpPr/>
            <p:nvPr/>
          </p:nvSpPr>
          <p:spPr>
            <a:xfrm>
              <a:off x="3507675" y="3486694"/>
              <a:ext cx="1610982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kumimoji="1" lang="en-AU" altLang="ja-JP" sz="1100" b="1" dirty="0">
                  <a:solidFill>
                    <a:srgbClr val="68BE83"/>
                  </a:solidFill>
                  <a:effectLst>
                    <a:glow rad="127000">
                      <a:schemeClr val="bg1"/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Promotion of </a:t>
              </a:r>
            </a:p>
            <a:p>
              <a:pPr algn="ctr"/>
              <a:r>
                <a:rPr kumimoji="1" lang="en-AU" altLang="ja-JP" sz="1100" b="1" dirty="0">
                  <a:solidFill>
                    <a:srgbClr val="68BE83"/>
                  </a:solidFill>
                  <a:effectLst>
                    <a:glow rad="127000">
                      <a:schemeClr val="bg1"/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blended education</a:t>
              </a:r>
              <a:endParaRPr kumimoji="1" lang="ja-JP" altLang="en-US" sz="1100" b="1" dirty="0">
                <a:solidFill>
                  <a:srgbClr val="68BE83"/>
                </a:solidFill>
                <a:effectLst>
                  <a:glow rad="1270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正方形/長方形 47">
              <a:extLst>
                <a:ext uri="{FF2B5EF4-FFF2-40B4-BE49-F238E27FC236}">
                  <a16:creationId xmlns:a16="http://schemas.microsoft.com/office/drawing/2014/main" id="{BC46F460-CD08-4AD1-B275-36EA9B714CD9}"/>
                </a:ext>
              </a:extLst>
            </p:cNvPr>
            <p:cNvSpPr/>
            <p:nvPr/>
          </p:nvSpPr>
          <p:spPr>
            <a:xfrm>
              <a:off x="1641598" y="2135698"/>
              <a:ext cx="1775568" cy="769441"/>
            </a:xfrm>
            <a:prstGeom prst="rect">
              <a:avLst/>
            </a:prstGeom>
            <a:effectLst>
              <a:glow rad="127000">
                <a:schemeClr val="bg1"/>
              </a:glow>
            </a:effectLst>
          </p:spPr>
          <p:txBody>
            <a:bodyPr wrap="square">
              <a:spAutoFit/>
            </a:bodyPr>
            <a:lstStyle/>
            <a:p>
              <a:r>
                <a:rPr kumimoji="1" lang="en-AU" altLang="ja-JP" sz="1100" b="1" dirty="0">
                  <a:solidFill>
                    <a:schemeClr val="accent2">
                      <a:lumMod val="50000"/>
                    </a:schemeClr>
                  </a:solidFill>
                  <a:effectLst>
                    <a:glow rad="127000">
                      <a:schemeClr val="bg1"/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Recurrent education with mutual benefit for companies and the university</a:t>
              </a:r>
              <a:endParaRPr kumimoji="1" lang="ja-JP" altLang="en-US" sz="1100" b="1" dirty="0">
                <a:solidFill>
                  <a:schemeClr val="accent2">
                    <a:lumMod val="50000"/>
                  </a:schemeClr>
                </a:solidFill>
                <a:effectLst>
                  <a:glow rad="1270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832F8C45-3794-41B2-8E76-3B456BC64F4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52157" y="4179552"/>
              <a:ext cx="2042185" cy="248429"/>
            </a:xfrm>
            <a:prstGeom prst="rect">
              <a:avLst/>
            </a:prstGeom>
            <a:scene3d>
              <a:camera prst="isometricLeftDown"/>
              <a:lightRig rig="threePt" dir="t"/>
            </a:scene3d>
          </p:spPr>
        </p:pic>
        <p:sp>
          <p:nvSpPr>
            <p:cNvPr id="36" name="正方形/長方形 35">
              <a:extLst>
                <a:ext uri="{FF2B5EF4-FFF2-40B4-BE49-F238E27FC236}">
                  <a16:creationId xmlns:a16="http://schemas.microsoft.com/office/drawing/2014/main" id="{30431607-7D8D-46A0-8759-511FCDB9EFBF}"/>
                </a:ext>
              </a:extLst>
            </p:cNvPr>
            <p:cNvSpPr/>
            <p:nvPr/>
          </p:nvSpPr>
          <p:spPr>
            <a:xfrm>
              <a:off x="7088805" y="2559555"/>
              <a:ext cx="1987093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kumimoji="1" lang="en-AU" altLang="ja-JP" sz="1400" b="1" dirty="0">
                  <a:solidFill>
                    <a:srgbClr val="1A3591"/>
                  </a:solidFill>
                  <a:effectLst>
                    <a:glow rad="190500">
                      <a:schemeClr val="bg1"/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Double-Wing</a:t>
              </a:r>
            </a:p>
            <a:p>
              <a:pPr algn="ctr"/>
              <a:r>
                <a:rPr lang="en-AU" altLang="ja-JP" sz="1400" b="1" dirty="0">
                  <a:solidFill>
                    <a:srgbClr val="1A3591"/>
                  </a:solidFill>
                  <a:effectLst>
                    <a:glow rad="190500">
                      <a:schemeClr val="bg1"/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Academic</a:t>
              </a:r>
            </a:p>
            <a:p>
              <a:pPr algn="ctr"/>
              <a:r>
                <a:rPr kumimoji="1" lang="en-AU" altLang="ja-JP" sz="1400" b="1" dirty="0">
                  <a:solidFill>
                    <a:srgbClr val="1A3591"/>
                  </a:solidFill>
                  <a:effectLst>
                    <a:glow rad="190500">
                      <a:schemeClr val="bg1"/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Architec</a:t>
              </a:r>
              <a:r>
                <a:rPr lang="en-AU" altLang="ja-JP" sz="1400" b="1" dirty="0">
                  <a:solidFill>
                    <a:srgbClr val="1A3591"/>
                  </a:solidFill>
                  <a:effectLst>
                    <a:glow rad="190500">
                      <a:schemeClr val="bg1"/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ture</a:t>
              </a:r>
              <a:endParaRPr kumimoji="1" lang="en-AU" altLang="ja-JP" sz="1400" b="1" dirty="0">
                <a:solidFill>
                  <a:srgbClr val="1A3591"/>
                </a:solidFill>
                <a:effectLst>
                  <a:glow rad="1905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367438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97</Words>
  <Application>Microsoft Office PowerPoint</Application>
  <PresentationFormat>ワイド画面</PresentationFormat>
  <Paragraphs>38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2022-07-29T02:20:42Z</dcterms:created>
  <dcterms:modified xsi:type="dcterms:W3CDTF">2022-08-24T09:01:33Z</dcterms:modified>
</cp:coreProperties>
</file>