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59" r:id="rId4"/>
    <p:sldId id="258" r:id="rId5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73" autoAdjust="0"/>
    <p:restoredTop sz="90929"/>
  </p:normalViewPr>
  <p:slideViewPr>
    <p:cSldViewPr>
      <p:cViewPr varScale="1">
        <p:scale>
          <a:sx n="111" d="100"/>
          <a:sy n="111" d="100"/>
        </p:scale>
        <p:origin x="1422" y="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56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931" tIns="39466" rIns="78931" bIns="39466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 altLang="ja-JP" dirty="0" err="1" smtClean="0"/>
              <a:t>大阪大学の利益相反管理体制</a:t>
            </a:r>
            <a:r>
              <a:rPr lang="en-US" altLang="ja-JP" dirty="0" smtClean="0"/>
              <a:t>(Self-Reporting Procedures) </a:t>
            </a:r>
            <a:endParaRPr lang="en-US" altLang="ja-JP" dirty="0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6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931" tIns="39466" rIns="78931" bIns="39466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imes New Roman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1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931" tIns="39466" rIns="78931" bIns="39466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Times New Roman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6" y="9442451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931" tIns="39466" rIns="78931" bIns="39466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A2226E9-DDE5-470C-BE76-97E9AAC3514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784895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931" tIns="39466" rIns="78931" bIns="39466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 altLang="ja-JP" dirty="0" err="1" smtClean="0"/>
              <a:t>大阪大学の利益相反管理体制</a:t>
            </a:r>
            <a:r>
              <a:rPr lang="en-US" altLang="ja-JP" dirty="0" smtClean="0"/>
              <a:t>(Self-Reporting Procedures) </a:t>
            </a:r>
            <a:endParaRPr lang="en-US" altLang="ja-JP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6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931" tIns="39466" rIns="78931" bIns="39466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imes New Roman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7713"/>
            <a:ext cx="5380038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1" y="4721225"/>
            <a:ext cx="4991100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931" tIns="39466" rIns="78931" bIns="394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1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931" tIns="39466" rIns="78931" bIns="39466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Times New Roman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6" y="9442451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931" tIns="39466" rIns="78931" bIns="39466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DE74449-FEDF-42BC-8F9F-CEF590146268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181349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843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083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035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295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FCF32-DFA4-45DC-8E5E-E5CEF7EA8B2A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2561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08309-8B15-41DC-A1F2-2C225B80B4C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5437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0A3F88-4CF8-4EEC-952D-90875345CC7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83241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035D2D-F272-4E7B-99CC-133B52AE83E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65496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18F56-5850-403B-9B48-75DBFD6B2882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79249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20D8DC-AD94-4460-BB15-BB0BDEDF9147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32563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27A97E-5342-4F29-B737-33CE675373E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922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D9CA38-593C-42E7-853E-CBC96978DD6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9918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5E4476-2863-4A87-98B6-D2A15C02616A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087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54E48B-D770-4CB0-9C21-0CB0611E539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5724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7B95C8-6139-4FAC-B022-040E55E890E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2760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0E6BC0-FE79-4E9F-92E6-E9F43C623A1A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0" name="AutoShape 3093"/>
          <p:cNvCxnSpPr>
            <a:cxnSpLocks noChangeShapeType="1"/>
            <a:stCxn id="2059" idx="2"/>
            <a:endCxn id="2053" idx="0"/>
          </p:cNvCxnSpPr>
          <p:nvPr/>
        </p:nvCxnSpPr>
        <p:spPr bwMode="auto">
          <a:xfrm>
            <a:off x="2979738" y="2284522"/>
            <a:ext cx="0" cy="3967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51" name="Text Box 3074"/>
          <p:cNvSpPr txBox="1">
            <a:spLocks noChangeArrowheads="1"/>
          </p:cNvSpPr>
          <p:nvPr/>
        </p:nvSpPr>
        <p:spPr bwMode="auto">
          <a:xfrm>
            <a:off x="-352725" y="17572"/>
            <a:ext cx="1029714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ea typeface="HG丸ｺﾞｼｯｸM-PRO" panose="020F0600000000000000" pitchFamily="50" charset="-128"/>
              </a:rPr>
              <a:t>　　</a:t>
            </a:r>
            <a:r>
              <a:rPr lang="en-US" altLang="ja-JP" sz="1600" dirty="0" smtClean="0"/>
              <a:t>Osaka </a:t>
            </a:r>
            <a:r>
              <a:rPr lang="en-US" altLang="ja-JP" sz="1600" dirty="0"/>
              <a:t>University </a:t>
            </a:r>
            <a:r>
              <a:rPr lang="en-US" altLang="ja-JP" sz="1600" dirty="0" smtClean="0"/>
              <a:t>Conflict </a:t>
            </a:r>
            <a:r>
              <a:rPr lang="en-US" altLang="ja-JP" sz="1600" dirty="0"/>
              <a:t>of Interest Management </a:t>
            </a:r>
            <a:r>
              <a:rPr lang="en-US" altLang="ja-JP" sz="1600" dirty="0" smtClean="0"/>
              <a:t>System</a:t>
            </a:r>
            <a:r>
              <a:rPr lang="ja-JP" altLang="en-US" sz="1600" dirty="0">
                <a:ea typeface="HG丸ｺﾞｼｯｸM-PRO" panose="020F0600000000000000" pitchFamily="50" charset="-128"/>
              </a:rPr>
              <a:t> </a:t>
            </a:r>
            <a:r>
              <a:rPr lang="en-US" altLang="ja-JP" sz="1600" dirty="0" smtClean="0">
                <a:ea typeface="HG丸ｺﾞｼｯｸM-PRO" panose="020F0600000000000000" pitchFamily="50" charset="-128"/>
              </a:rPr>
              <a:t>(University-Wide Conflict of Interest Management)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600" dirty="0" smtClean="0">
                <a:ea typeface="HG丸ｺﾞｼｯｸM-PRO" panose="020F0600000000000000" pitchFamily="50" charset="-128"/>
              </a:rPr>
              <a:t>(Self-Reporting Procedures) </a:t>
            </a:r>
            <a:endParaRPr lang="ja-JP" altLang="en-US" sz="1600" dirty="0">
              <a:ea typeface="HG丸ｺﾞｼｯｸM-PRO" panose="020F0600000000000000" pitchFamily="50" charset="-128"/>
            </a:endParaRPr>
          </a:p>
        </p:txBody>
      </p:sp>
      <p:sp>
        <p:nvSpPr>
          <p:cNvPr id="2052" name="Rectangle 3084"/>
          <p:cNvSpPr>
            <a:spLocks noChangeArrowheads="1"/>
          </p:cNvSpPr>
          <p:nvPr/>
        </p:nvSpPr>
        <p:spPr bwMode="auto">
          <a:xfrm>
            <a:off x="2012950" y="828675"/>
            <a:ext cx="19351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ea typeface="HG丸ｺﾞｼｯｸM-PRO" panose="020F0600000000000000" pitchFamily="50" charset="-128"/>
              </a:rPr>
              <a:t>President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sp>
        <p:nvSpPr>
          <p:cNvPr id="2053" name="Rectangle 3085"/>
          <p:cNvSpPr>
            <a:spLocks noChangeArrowheads="1"/>
          </p:cNvSpPr>
          <p:nvPr/>
        </p:nvSpPr>
        <p:spPr bwMode="auto">
          <a:xfrm>
            <a:off x="1760538" y="2681288"/>
            <a:ext cx="2438400" cy="681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Management Committee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200" dirty="0">
              <a:ea typeface="HG丸ｺﾞｼｯｸM-PRO" panose="020F0600000000000000" pitchFamily="50" charset="-128"/>
            </a:endParaRPr>
          </a:p>
        </p:txBody>
      </p:sp>
      <p:sp>
        <p:nvSpPr>
          <p:cNvPr id="2054" name="Rectangle 3086"/>
          <p:cNvSpPr>
            <a:spLocks noChangeArrowheads="1"/>
          </p:cNvSpPr>
          <p:nvPr/>
        </p:nvSpPr>
        <p:spPr bwMode="auto">
          <a:xfrm>
            <a:off x="1760538" y="3835400"/>
            <a:ext cx="2438400" cy="850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>
                <a:ea typeface="HG丸ｺﾞｼｯｸM-PRO" panose="020F0600000000000000" pitchFamily="50" charset="-128"/>
              </a:rPr>
              <a:t>Conflict of Interest </a:t>
            </a:r>
            <a:r>
              <a:rPr lang="en-US" altLang="ja-JP" sz="1400" dirty="0" smtClean="0">
                <a:ea typeface="HG丸ｺﾞｼｯｸM-PRO" panose="020F0600000000000000" pitchFamily="50" charset="-128"/>
              </a:rPr>
              <a:t>Expert Committee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200" dirty="0">
              <a:ea typeface="HG丸ｺﾞｼｯｸM-PRO" panose="020F0600000000000000" pitchFamily="50" charset="-128"/>
            </a:endParaRPr>
          </a:p>
        </p:txBody>
      </p:sp>
      <p:sp>
        <p:nvSpPr>
          <p:cNvPr id="2055" name="Rectangle 3087"/>
          <p:cNvSpPr>
            <a:spLocks noChangeArrowheads="1"/>
          </p:cNvSpPr>
          <p:nvPr/>
        </p:nvSpPr>
        <p:spPr bwMode="auto">
          <a:xfrm>
            <a:off x="6103938" y="5854700"/>
            <a:ext cx="3159125" cy="409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University s</a:t>
            </a:r>
            <a:r>
              <a:rPr lang="en-US" altLang="ja-JP" sz="1800" dirty="0" smtClean="0"/>
              <a:t>taff, etc.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sp>
        <p:nvSpPr>
          <p:cNvPr id="2056" name="Rectangle 3088"/>
          <p:cNvSpPr>
            <a:spLocks noChangeArrowheads="1"/>
          </p:cNvSpPr>
          <p:nvPr/>
        </p:nvSpPr>
        <p:spPr bwMode="auto">
          <a:xfrm>
            <a:off x="1438314" y="5092848"/>
            <a:ext cx="3084434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</a:t>
            </a:r>
            <a:r>
              <a:rPr lang="en-US" altLang="ja-JP" sz="1400" dirty="0">
                <a:ea typeface="HG丸ｺﾞｼｯｸM-PRO" panose="020F0600000000000000" pitchFamily="50" charset="-128"/>
              </a:rPr>
              <a:t>of Interest Consultation </a:t>
            </a:r>
            <a:r>
              <a:rPr lang="en-US" altLang="ja-JP" sz="1400" dirty="0" smtClean="0">
                <a:ea typeface="HG丸ｺﾞｼｯｸM-PRO" panose="020F0600000000000000" pitchFamily="50" charset="-128"/>
              </a:rPr>
              <a:t>Office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000" dirty="0">
                <a:ea typeface="HG丸ｺﾞｼｯｸM-PRO" panose="020F0600000000000000" pitchFamily="50" charset="-128"/>
              </a:rPr>
              <a:t>(</a:t>
            </a:r>
            <a:r>
              <a:rPr lang="en-US" altLang="ja-JP" sz="1000" dirty="0" smtClean="0">
                <a:ea typeface="HG丸ｺﾞｼｯｸM-PRO" panose="020F0600000000000000" pitchFamily="50" charset="-128"/>
              </a:rPr>
              <a:t>Conflict </a:t>
            </a:r>
            <a:r>
              <a:rPr lang="en-US" altLang="ja-JP" sz="1000" dirty="0">
                <a:ea typeface="HG丸ｺﾞｼｯｸM-PRO" panose="020F0600000000000000" pitchFamily="50" charset="-128"/>
              </a:rPr>
              <a:t>of </a:t>
            </a:r>
            <a:r>
              <a:rPr lang="en-US" altLang="ja-JP" sz="1000" dirty="0" smtClean="0">
                <a:ea typeface="HG丸ｺﾞｼｯｸM-PRO" panose="020F0600000000000000" pitchFamily="50" charset="-128"/>
              </a:rPr>
              <a:t>interest advisory staff)</a:t>
            </a:r>
            <a:endParaRPr lang="ja-JP" altLang="en-US" sz="1000" dirty="0">
              <a:ea typeface="HG丸ｺﾞｼｯｸM-PRO" panose="020F0600000000000000" pitchFamily="50" charset="-128"/>
            </a:endParaRPr>
          </a:p>
        </p:txBody>
      </p:sp>
      <p:sp>
        <p:nvSpPr>
          <p:cNvPr id="2057" name="Text Box 3095"/>
          <p:cNvSpPr txBox="1">
            <a:spLocks noChangeArrowheads="1"/>
          </p:cNvSpPr>
          <p:nvPr/>
        </p:nvSpPr>
        <p:spPr bwMode="auto">
          <a:xfrm>
            <a:off x="4910140" y="2590919"/>
            <a:ext cx="395482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(9) Notify investigation results and give recommendation for improvement or monitor the situation as necessary.</a:t>
            </a:r>
            <a:endParaRPr lang="ja-JP" altLang="en-US" sz="1100" dirty="0">
              <a:ea typeface="HG丸ｺﾞｼｯｸM-PRO" panose="020F0600000000000000" pitchFamily="50" charset="-128"/>
            </a:endParaRPr>
          </a:p>
        </p:txBody>
      </p:sp>
      <p:sp>
        <p:nvSpPr>
          <p:cNvPr id="2058" name="Text Box 3096"/>
          <p:cNvSpPr txBox="1">
            <a:spLocks noChangeArrowheads="1"/>
          </p:cNvSpPr>
          <p:nvPr/>
        </p:nvSpPr>
        <p:spPr bwMode="auto">
          <a:xfrm>
            <a:off x="2107000" y="3460362"/>
            <a:ext cx="112746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(7) Report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2059" name="Rectangle 3097"/>
          <p:cNvSpPr>
            <a:spLocks noChangeArrowheads="1"/>
          </p:cNvSpPr>
          <p:nvPr/>
        </p:nvSpPr>
        <p:spPr bwMode="auto">
          <a:xfrm>
            <a:off x="2357438" y="1638191"/>
            <a:ext cx="1244600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ja-JP" sz="1800" dirty="0">
                <a:ea typeface="HG丸ｺﾞｼｯｸM-PRO" panose="020F0600000000000000" pitchFamily="50" charset="-128"/>
              </a:rPr>
              <a:t>Board of Directors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cxnSp>
        <p:nvCxnSpPr>
          <p:cNvPr id="2060" name="AutoShape 3098"/>
          <p:cNvCxnSpPr>
            <a:cxnSpLocks noChangeShapeType="1"/>
            <a:stCxn id="2052" idx="2"/>
            <a:endCxn id="2059" idx="0"/>
          </p:cNvCxnSpPr>
          <p:nvPr/>
        </p:nvCxnSpPr>
        <p:spPr bwMode="auto">
          <a:xfrm flipH="1">
            <a:off x="2979738" y="1295400"/>
            <a:ext cx="794" cy="34279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1" name="AutoShape 3100"/>
          <p:cNvCxnSpPr>
            <a:cxnSpLocks noChangeShapeType="1"/>
            <a:stCxn id="2054" idx="0"/>
            <a:endCxn id="2053" idx="2"/>
          </p:cNvCxnSpPr>
          <p:nvPr/>
        </p:nvCxnSpPr>
        <p:spPr bwMode="auto">
          <a:xfrm flipV="1">
            <a:off x="2979738" y="3362325"/>
            <a:ext cx="0" cy="473075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2" name="AutoShape 3105"/>
          <p:cNvCxnSpPr>
            <a:cxnSpLocks noChangeShapeType="1"/>
            <a:stCxn id="2054" idx="2"/>
            <a:endCxn id="2056" idx="0"/>
          </p:cNvCxnSpPr>
          <p:nvPr/>
        </p:nvCxnSpPr>
        <p:spPr bwMode="auto">
          <a:xfrm>
            <a:off x="2979738" y="4686300"/>
            <a:ext cx="793" cy="4065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63" name="Freeform 3111"/>
          <p:cNvSpPr>
            <a:spLocks/>
          </p:cNvSpPr>
          <p:nvPr/>
        </p:nvSpPr>
        <p:spPr bwMode="auto">
          <a:xfrm>
            <a:off x="4210050" y="4343400"/>
            <a:ext cx="2528888" cy="1514475"/>
          </a:xfrm>
          <a:custGeom>
            <a:avLst/>
            <a:gdLst>
              <a:gd name="T0" fmla="*/ 2147483647 w 1008"/>
              <a:gd name="T1" fmla="*/ 2147483647 h 864"/>
              <a:gd name="T2" fmla="*/ 2147483647 w 1008"/>
              <a:gd name="T3" fmla="*/ 0 h 864"/>
              <a:gd name="T4" fmla="*/ 0 w 1008"/>
              <a:gd name="T5" fmla="*/ 0 h 8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864">
                <a:moveTo>
                  <a:pt x="1008" y="864"/>
                </a:moveTo>
                <a:lnTo>
                  <a:pt x="1008" y="0"/>
                </a:lnTo>
                <a:lnTo>
                  <a:pt x="0" y="0"/>
                </a:lnTo>
              </a:path>
            </a:pathLst>
          </a:custGeom>
          <a:noFill/>
          <a:ln w="539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64" name="Freeform 3112"/>
          <p:cNvSpPr>
            <a:spLocks/>
          </p:cNvSpPr>
          <p:nvPr/>
        </p:nvSpPr>
        <p:spPr bwMode="auto">
          <a:xfrm>
            <a:off x="4210050" y="2971800"/>
            <a:ext cx="4622800" cy="2876550"/>
          </a:xfrm>
          <a:custGeom>
            <a:avLst/>
            <a:gdLst>
              <a:gd name="T0" fmla="*/ 0 w 1344"/>
              <a:gd name="T1" fmla="*/ 0 h 1440"/>
              <a:gd name="T2" fmla="*/ 2147483647 w 1344"/>
              <a:gd name="T3" fmla="*/ 0 h 1440"/>
              <a:gd name="T4" fmla="*/ 2147483647 w 1344"/>
              <a:gd name="T5" fmla="*/ 2147483647 h 14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44" h="1440">
                <a:moveTo>
                  <a:pt x="0" y="0"/>
                </a:moveTo>
                <a:lnTo>
                  <a:pt x="1344" y="0"/>
                </a:lnTo>
                <a:lnTo>
                  <a:pt x="1344" y="1440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65" name="Text Box 3113"/>
          <p:cNvSpPr txBox="1">
            <a:spLocks noChangeArrowheads="1"/>
          </p:cNvSpPr>
          <p:nvPr/>
        </p:nvSpPr>
        <p:spPr bwMode="auto">
          <a:xfrm>
            <a:off x="6246499" y="4495800"/>
            <a:ext cx="492443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 smtClean="0">
                <a:ea typeface="HG丸ｺﾞｼｯｸM-PRO" panose="020F0600000000000000" pitchFamily="50" charset="-128"/>
              </a:rPr>
              <a:t>(2) Submit primary self-report using the form.</a:t>
            </a:r>
            <a:endParaRPr lang="ja-JP" altLang="en-US" sz="1000" dirty="0">
              <a:ea typeface="HG丸ｺﾞｼｯｸM-PRO" panose="020F0600000000000000" pitchFamily="50" charset="-128"/>
            </a:endParaRPr>
          </a:p>
        </p:txBody>
      </p:sp>
      <p:sp>
        <p:nvSpPr>
          <p:cNvPr id="2066" name="Text Box 3118"/>
          <p:cNvSpPr txBox="1">
            <a:spLocks noChangeArrowheads="1"/>
          </p:cNvSpPr>
          <p:nvPr/>
        </p:nvSpPr>
        <p:spPr bwMode="auto">
          <a:xfrm>
            <a:off x="4910140" y="3255669"/>
            <a:ext cx="315912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(5) Hear opinions as necessary. </a:t>
            </a:r>
            <a:endParaRPr lang="ja-JP" altLang="en-US" sz="1100" dirty="0">
              <a:ea typeface="HG丸ｺﾞｼｯｸM-PRO" panose="020F0600000000000000" pitchFamily="50" charset="-128"/>
            </a:endParaRPr>
          </a:p>
        </p:txBody>
      </p:sp>
      <p:cxnSp>
        <p:nvCxnSpPr>
          <p:cNvPr id="2067" name="AutoShape 3120"/>
          <p:cNvCxnSpPr>
            <a:cxnSpLocks noChangeShapeType="1"/>
            <a:stCxn id="2055" idx="1"/>
            <a:endCxn id="2056" idx="2"/>
          </p:cNvCxnSpPr>
          <p:nvPr/>
        </p:nvCxnSpPr>
        <p:spPr bwMode="auto">
          <a:xfrm rot="10800000">
            <a:off x="2980532" y="5554514"/>
            <a:ext cx="3123407" cy="5049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68" name="Freeform 3123"/>
          <p:cNvSpPr>
            <a:spLocks/>
          </p:cNvSpPr>
          <p:nvPr/>
        </p:nvSpPr>
        <p:spPr bwMode="auto">
          <a:xfrm>
            <a:off x="4210050" y="4114800"/>
            <a:ext cx="3384550" cy="1752600"/>
          </a:xfrm>
          <a:custGeom>
            <a:avLst/>
            <a:gdLst>
              <a:gd name="T0" fmla="*/ 0 w 816"/>
              <a:gd name="T1" fmla="*/ 0 h 1104"/>
              <a:gd name="T2" fmla="*/ 2147483647 w 816"/>
              <a:gd name="T3" fmla="*/ 0 h 1104"/>
              <a:gd name="T4" fmla="*/ 2147483647 w 816"/>
              <a:gd name="T5" fmla="*/ 2147483647 h 1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16" h="1104">
                <a:moveTo>
                  <a:pt x="0" y="0"/>
                </a:moveTo>
                <a:lnTo>
                  <a:pt x="816" y="0"/>
                </a:lnTo>
                <a:lnTo>
                  <a:pt x="816" y="1104"/>
                </a:lnTo>
              </a:path>
            </a:pathLst>
          </a:custGeom>
          <a:noFill/>
          <a:ln w="31750" cap="flat">
            <a:solidFill>
              <a:srgbClr val="FF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69" name="Text Box 3124"/>
          <p:cNvSpPr txBox="1">
            <a:spLocks noChangeArrowheads="1"/>
          </p:cNvSpPr>
          <p:nvPr/>
        </p:nvSpPr>
        <p:spPr bwMode="auto">
          <a:xfrm>
            <a:off x="7146675" y="4267200"/>
            <a:ext cx="492443" cy="1350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"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 smtClean="0">
                <a:ea typeface="HG丸ｺﾞｼｯｸM-PRO" panose="020F0600000000000000" pitchFamily="50" charset="-128"/>
              </a:rPr>
              <a:t>(3) Provide a secondary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ea typeface="HG丸ｺﾞｼｯｸM-PRO" panose="020F0600000000000000" pitchFamily="50" charset="-128"/>
              </a:rPr>
              <a:t>s</a:t>
            </a:r>
            <a:r>
              <a:rPr lang="en-US" altLang="ja-JP" sz="1000" dirty="0" smtClean="0">
                <a:ea typeface="HG丸ｺﾞｼｯｸM-PRO" panose="020F0600000000000000" pitchFamily="50" charset="-128"/>
              </a:rPr>
              <a:t>elf-report form.</a:t>
            </a:r>
            <a:r>
              <a:rPr lang="en-US" altLang="ja-JP" sz="1000" baseline="30000" dirty="0" smtClean="0">
                <a:ea typeface="HG丸ｺﾞｼｯｸM-PRO" panose="020F0600000000000000" pitchFamily="50" charset="-128"/>
              </a:rPr>
              <a:t>*1</a:t>
            </a:r>
            <a:endParaRPr lang="ja-JP" altLang="en-US" sz="1000" baseline="30000" dirty="0">
              <a:ea typeface="HG丸ｺﾞｼｯｸM-PRO" panose="020F0600000000000000" pitchFamily="50" charset="-128"/>
            </a:endParaRPr>
          </a:p>
        </p:txBody>
      </p:sp>
      <p:sp>
        <p:nvSpPr>
          <p:cNvPr id="2070" name="Freeform 3126"/>
          <p:cNvSpPr>
            <a:spLocks/>
          </p:cNvSpPr>
          <p:nvPr/>
        </p:nvSpPr>
        <p:spPr bwMode="auto">
          <a:xfrm>
            <a:off x="4210050" y="3962400"/>
            <a:ext cx="3787775" cy="1895475"/>
          </a:xfrm>
          <a:custGeom>
            <a:avLst/>
            <a:gdLst>
              <a:gd name="T0" fmla="*/ 2147483647 w 977"/>
              <a:gd name="T1" fmla="*/ 2147483647 h 1119"/>
              <a:gd name="T2" fmla="*/ 2147483647 w 977"/>
              <a:gd name="T3" fmla="*/ 2147483647 h 1119"/>
              <a:gd name="T4" fmla="*/ 2147483647 w 977"/>
              <a:gd name="T5" fmla="*/ 0 h 1119"/>
              <a:gd name="T6" fmla="*/ 0 w 977"/>
              <a:gd name="T7" fmla="*/ 0 h 111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77" h="1119">
                <a:moveTo>
                  <a:pt x="977" y="1119"/>
                </a:moveTo>
                <a:cubicBezTo>
                  <a:pt x="977" y="1108"/>
                  <a:pt x="977" y="1097"/>
                  <a:pt x="977" y="1086"/>
                </a:cubicBezTo>
                <a:lnTo>
                  <a:pt x="977" y="0"/>
                </a:lnTo>
                <a:lnTo>
                  <a:pt x="0" y="0"/>
                </a:lnTo>
              </a:path>
            </a:pathLst>
          </a:custGeom>
          <a:noFill/>
          <a:ln w="31750" cap="flat">
            <a:solidFill>
              <a:srgbClr val="FF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71" name="Text Box 3127"/>
          <p:cNvSpPr txBox="1">
            <a:spLocks noChangeArrowheads="1"/>
          </p:cNvSpPr>
          <p:nvPr/>
        </p:nvSpPr>
        <p:spPr bwMode="auto">
          <a:xfrm>
            <a:off x="7557830" y="4038600"/>
            <a:ext cx="492443" cy="1474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"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ja-JP" sz="1000" dirty="0" smtClean="0">
                <a:ea typeface="HG丸ｺﾞｼｯｸM-PRO" panose="020F0600000000000000" pitchFamily="50" charset="-128"/>
              </a:rPr>
              <a:t>(4) Submit secondary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ja-JP" sz="1000" dirty="0" smtClean="0">
                <a:ea typeface="HG丸ｺﾞｼｯｸM-PRO" panose="020F0600000000000000" pitchFamily="50" charset="-128"/>
              </a:rPr>
              <a:t>self-report using the form. </a:t>
            </a:r>
            <a:endParaRPr lang="ja-JP" altLang="en-US" sz="1000" dirty="0">
              <a:ea typeface="HG丸ｺﾞｼｯｸM-PRO" panose="020F0600000000000000" pitchFamily="50" charset="-128"/>
            </a:endParaRPr>
          </a:p>
        </p:txBody>
      </p:sp>
      <p:sp>
        <p:nvSpPr>
          <p:cNvPr id="2072" name="Freeform 3128"/>
          <p:cNvSpPr>
            <a:spLocks/>
          </p:cNvSpPr>
          <p:nvPr/>
        </p:nvSpPr>
        <p:spPr bwMode="auto">
          <a:xfrm>
            <a:off x="3817938" y="3514725"/>
            <a:ext cx="4684712" cy="2343150"/>
          </a:xfrm>
          <a:custGeom>
            <a:avLst/>
            <a:gdLst>
              <a:gd name="T0" fmla="*/ 0 w 1440"/>
              <a:gd name="T1" fmla="*/ 2147483647 h 1344"/>
              <a:gd name="T2" fmla="*/ 0 w 1440"/>
              <a:gd name="T3" fmla="*/ 0 h 1344"/>
              <a:gd name="T4" fmla="*/ 2147483647 w 1440"/>
              <a:gd name="T5" fmla="*/ 0 h 1344"/>
              <a:gd name="T6" fmla="*/ 2147483647 w 1440"/>
              <a:gd name="T7" fmla="*/ 2147483647 h 13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0" h="1344">
                <a:moveTo>
                  <a:pt x="0" y="192"/>
                </a:moveTo>
                <a:lnTo>
                  <a:pt x="0" y="0"/>
                </a:lnTo>
                <a:lnTo>
                  <a:pt x="1440" y="0"/>
                </a:lnTo>
                <a:lnTo>
                  <a:pt x="1440" y="1344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73" name="Text Box 3129"/>
          <p:cNvSpPr txBox="1">
            <a:spLocks noChangeArrowheads="1"/>
          </p:cNvSpPr>
          <p:nvPr/>
        </p:nvSpPr>
        <p:spPr bwMode="auto">
          <a:xfrm>
            <a:off x="4948274" y="1249359"/>
            <a:ext cx="4011612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50" dirty="0" smtClean="0">
                <a:ea typeface="HG丸ｺﾞｼｯｸM-PRO" panose="020F0600000000000000" pitchFamily="50" charset="-128"/>
              </a:rPr>
              <a:t>*1: Submission of a secondary self-report is required only when the Expert Committee deems it</a:t>
            </a:r>
            <a:r>
              <a:rPr lang="en-US" altLang="ja-JP" sz="1050" dirty="0" smtClean="0">
                <a:solidFill>
                  <a:srgbClr val="FFC000"/>
                </a:solidFill>
                <a:ea typeface="HG丸ｺﾞｼｯｸM-PRO" panose="020F0600000000000000" pitchFamily="50" charset="-128"/>
              </a:rPr>
              <a:t> </a:t>
            </a:r>
            <a:r>
              <a:rPr lang="en-US" altLang="ja-JP" sz="1050" dirty="0" smtClean="0">
                <a:ea typeface="HG丸ｺﾞｼｯｸM-PRO" panose="020F0600000000000000" pitchFamily="50" charset="-128"/>
              </a:rPr>
              <a:t>necessary after investigating the primary self-report.</a:t>
            </a:r>
            <a:endParaRPr lang="ja-JP" altLang="en-US" sz="1050" dirty="0">
              <a:ea typeface="HG丸ｺﾞｼｯｸM-PRO" panose="020F0600000000000000" pitchFamily="50" charset="-128"/>
            </a:endParaRPr>
          </a:p>
        </p:txBody>
      </p:sp>
      <p:sp>
        <p:nvSpPr>
          <p:cNvPr id="2074" name="Rectangle 3134"/>
          <p:cNvSpPr>
            <a:spLocks noChangeArrowheads="1"/>
          </p:cNvSpPr>
          <p:nvPr/>
        </p:nvSpPr>
        <p:spPr bwMode="auto">
          <a:xfrm>
            <a:off x="1731078" y="3116104"/>
            <a:ext cx="251703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 smtClean="0">
                <a:ea typeface="HG丸ｺﾞｼｯｸM-PRO" panose="020F0600000000000000" pitchFamily="50" charset="-128"/>
              </a:rPr>
              <a:t>(8) Conduct investigation and make decision.</a:t>
            </a:r>
            <a:endParaRPr lang="ja-JP" altLang="en-US" sz="1000" dirty="0">
              <a:ea typeface="HG丸ｺﾞｼｯｸM-PRO" panose="020F0600000000000000" pitchFamily="50" charset="-128"/>
            </a:endParaRPr>
          </a:p>
        </p:txBody>
      </p:sp>
      <p:sp>
        <p:nvSpPr>
          <p:cNvPr id="2075" name="Rectangle 3135"/>
          <p:cNvSpPr>
            <a:spLocks noChangeArrowheads="1"/>
          </p:cNvSpPr>
          <p:nvPr/>
        </p:nvSpPr>
        <p:spPr bwMode="auto">
          <a:xfrm>
            <a:off x="2012970" y="4372689"/>
            <a:ext cx="256095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 smtClean="0">
                <a:ea typeface="HG丸ｺﾞｼｯｸM-PRO" panose="020F0600000000000000" pitchFamily="50" charset="-128"/>
              </a:rPr>
              <a:t>(6) Analyze investigation results.</a:t>
            </a:r>
            <a:endParaRPr lang="ja-JP" altLang="en-US" sz="1000" dirty="0">
              <a:ea typeface="HG丸ｺﾞｼｯｸM-PRO" panose="020F0600000000000000" pitchFamily="50" charset="-128"/>
            </a:endParaRPr>
          </a:p>
        </p:txBody>
      </p:sp>
      <p:sp>
        <p:nvSpPr>
          <p:cNvPr id="2078" name="Freeform 3121"/>
          <p:cNvSpPr>
            <a:spLocks/>
          </p:cNvSpPr>
          <p:nvPr/>
        </p:nvSpPr>
        <p:spPr bwMode="auto">
          <a:xfrm>
            <a:off x="4210050" y="4495800"/>
            <a:ext cx="2084388" cy="1362075"/>
          </a:xfrm>
          <a:custGeom>
            <a:avLst/>
            <a:gdLst>
              <a:gd name="T0" fmla="*/ 0 w 912"/>
              <a:gd name="T1" fmla="*/ 0 h 960"/>
              <a:gd name="T2" fmla="*/ 2147483647 w 912"/>
              <a:gd name="T3" fmla="*/ 0 h 960"/>
              <a:gd name="T4" fmla="*/ 2147483647 w 912"/>
              <a:gd name="T5" fmla="*/ 2147483647 h 9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2" h="960">
                <a:moveTo>
                  <a:pt x="0" y="0"/>
                </a:moveTo>
                <a:lnTo>
                  <a:pt x="912" y="0"/>
                </a:lnTo>
                <a:lnTo>
                  <a:pt x="912" y="960"/>
                </a:lnTo>
              </a:path>
            </a:pathLst>
          </a:custGeom>
          <a:noFill/>
          <a:ln w="539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79" name="Text Box 3122"/>
          <p:cNvSpPr txBox="1">
            <a:spLocks noChangeArrowheads="1"/>
          </p:cNvSpPr>
          <p:nvPr/>
        </p:nvSpPr>
        <p:spPr bwMode="auto">
          <a:xfrm>
            <a:off x="5514812" y="4622800"/>
            <a:ext cx="646331" cy="120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"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ja-JP" sz="1000" dirty="0" smtClean="0">
                <a:ea typeface="HG丸ｺﾞｼｯｸM-PRO" panose="020F0600000000000000" pitchFamily="50" charset="-128"/>
              </a:rPr>
              <a:t>(1) Post a primary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ja-JP" sz="1000" dirty="0">
                <a:ea typeface="HG丸ｺﾞｼｯｸM-PRO" panose="020F0600000000000000" pitchFamily="50" charset="-128"/>
              </a:rPr>
              <a:t> </a:t>
            </a:r>
            <a:r>
              <a:rPr lang="en-US" altLang="ja-JP" sz="1000" dirty="0" smtClean="0">
                <a:ea typeface="HG丸ｺﾞｼｯｸM-PRO" panose="020F0600000000000000" pitchFamily="50" charset="-128"/>
              </a:rPr>
              <a:t>  self-report  form on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ja-JP" sz="1000" dirty="0">
                <a:ea typeface="HG丸ｺﾞｼｯｸM-PRO" panose="020F0600000000000000" pitchFamily="50" charset="-128"/>
              </a:rPr>
              <a:t> </a:t>
            </a:r>
            <a:r>
              <a:rPr lang="en-US" altLang="ja-JP" sz="1000" dirty="0" smtClean="0">
                <a:ea typeface="HG丸ｺﾞｼｯｸM-PRO" panose="020F0600000000000000" pitchFamily="50" charset="-128"/>
              </a:rPr>
              <a:t>  My Handai.</a:t>
            </a:r>
            <a:endParaRPr lang="ja-JP" altLang="en-US" sz="1000" dirty="0"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4" name="AutoShape 14"/>
          <p:cNvCxnSpPr>
            <a:cxnSpLocks noChangeShapeType="1"/>
          </p:cNvCxnSpPr>
          <p:nvPr/>
        </p:nvCxnSpPr>
        <p:spPr bwMode="auto">
          <a:xfrm flipH="1">
            <a:off x="2971800" y="1295400"/>
            <a:ext cx="1588" cy="1270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-447600" y="-35718"/>
            <a:ext cx="999356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algn="ctr" eaLnBrk="1" hangingPunct="1">
              <a:buFontTx/>
              <a:buNone/>
              <a:defRPr sz="1800">
                <a:ea typeface="HG丸ｺﾞｼｯｸM-PRO" panose="020F0600000000000000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/>
            </a:lvl2pPr>
            <a:lvl3pPr marL="1143000" indent="-228600" eaLnBrk="0" hangingPunct="0">
              <a:spcBef>
                <a:spcPct val="20000"/>
              </a:spcBef>
              <a:buChar char="•"/>
            </a:lvl3pPr>
            <a:lvl4pPr marL="1600200" indent="-228600" eaLnBrk="0" hangingPunct="0">
              <a:spcBef>
                <a:spcPct val="20000"/>
              </a:spcBef>
              <a:buChar char="–"/>
              <a:defRPr sz="2000"/>
            </a:lvl4pPr>
            <a:lvl5pPr marL="2057400" indent="-228600" eaLnBrk="0" hangingPunct="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ja-JP" altLang="en-US" dirty="0" smtClean="0"/>
              <a:t>　　</a:t>
            </a:r>
            <a:r>
              <a:rPr lang="ja-JP" altLang="en-US" sz="1600" dirty="0" smtClean="0"/>
              <a:t>　　</a:t>
            </a:r>
            <a:r>
              <a:rPr lang="en-US" altLang="ja-JP" sz="1600" dirty="0"/>
              <a:t>Osaka University Conflict of Interest Management System (Conflict of Interest Management </a:t>
            </a:r>
            <a:r>
              <a:rPr lang="en-US" altLang="ja-JP" sz="1600" dirty="0" smtClean="0"/>
              <a:t>in </a:t>
            </a:r>
            <a:r>
              <a:rPr lang="en-US" altLang="ja-JP" sz="1600" dirty="0"/>
              <a:t>Health and </a:t>
            </a:r>
            <a:r>
              <a:rPr lang="en-US" altLang="ja-JP" sz="1600" dirty="0" smtClean="0"/>
              <a:t>Labor </a:t>
            </a:r>
            <a:r>
              <a:rPr lang="en-US" altLang="ja-JP" sz="1600" dirty="0"/>
              <a:t>Sciences Research) (Self-Reporting Procedures) </a:t>
            </a:r>
            <a:endParaRPr lang="ja-JP" altLang="en-US" sz="1600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014538" y="828675"/>
            <a:ext cx="19335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ea typeface="HG丸ｺﾞｼｯｸM-PRO" panose="020F0600000000000000" pitchFamily="50" charset="-128"/>
              </a:rPr>
              <a:t>President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760538" y="2565400"/>
            <a:ext cx="2439987" cy="796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Management Committee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200" dirty="0">
              <a:ea typeface="HG丸ｺﾞｼｯｸM-PRO" panose="020F0600000000000000" pitchFamily="50" charset="-128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760538" y="3835400"/>
            <a:ext cx="2439987" cy="812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Expert Committee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200" dirty="0">
              <a:ea typeface="HG丸ｺﾞｼｯｸM-PRO" panose="020F0600000000000000" pitchFamily="50" charset="-128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943600" y="5854700"/>
            <a:ext cx="3319463" cy="409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University staff, etc.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473580" y="5076667"/>
            <a:ext cx="3013902" cy="4924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Consultation Office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 (Conflict of interest advisory staff)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3081" name="Text Box 11"/>
          <p:cNvSpPr txBox="1">
            <a:spLocks noChangeArrowheads="1"/>
          </p:cNvSpPr>
          <p:nvPr/>
        </p:nvSpPr>
        <p:spPr bwMode="auto">
          <a:xfrm>
            <a:off x="4907399" y="2466975"/>
            <a:ext cx="361969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(7) Notify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investigation results and give recommendation for improvement or monitor the situation as necessary.</a:t>
            </a:r>
            <a:endParaRPr lang="ja-JP" altLang="en-US" sz="1100" dirty="0">
              <a:ea typeface="HG丸ｺﾞｼｯｸM-PRO" panose="020F0600000000000000" pitchFamily="50" charset="-128"/>
            </a:endParaRPr>
          </a:p>
        </p:txBody>
      </p:sp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2134311" y="3461244"/>
            <a:ext cx="82266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(5) </a:t>
            </a:r>
            <a:r>
              <a:rPr lang="en-US" altLang="ja-JP" sz="1200" dirty="0">
                <a:ea typeface="HG丸ｺﾞｼｯｸM-PRO" panose="020F0600000000000000" pitchFamily="50" charset="-128"/>
              </a:rPr>
              <a:t>Report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3083" name="Rectangle 13"/>
          <p:cNvSpPr>
            <a:spLocks noChangeArrowheads="1"/>
          </p:cNvSpPr>
          <p:nvPr/>
        </p:nvSpPr>
        <p:spPr bwMode="auto">
          <a:xfrm>
            <a:off x="2358231" y="1558816"/>
            <a:ext cx="1243013" cy="6463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ja-JP" sz="1800" dirty="0">
                <a:ea typeface="HG丸ｺﾞｼｯｸM-PRO" panose="020F0600000000000000" pitchFamily="50" charset="-128"/>
              </a:rPr>
              <a:t>Board of Directors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cxnSp>
        <p:nvCxnSpPr>
          <p:cNvPr id="3084" name="AutoShape 15"/>
          <p:cNvCxnSpPr>
            <a:cxnSpLocks noChangeShapeType="1"/>
            <a:stCxn id="3078" idx="0"/>
            <a:endCxn id="3077" idx="2"/>
          </p:cNvCxnSpPr>
          <p:nvPr/>
        </p:nvCxnSpPr>
        <p:spPr bwMode="auto">
          <a:xfrm flipV="1">
            <a:off x="2979738" y="3362325"/>
            <a:ext cx="0" cy="473075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5" name="AutoShape 16"/>
          <p:cNvCxnSpPr>
            <a:cxnSpLocks noChangeShapeType="1"/>
            <a:stCxn id="3078" idx="2"/>
            <a:endCxn id="3080" idx="0"/>
          </p:cNvCxnSpPr>
          <p:nvPr/>
        </p:nvCxnSpPr>
        <p:spPr bwMode="auto">
          <a:xfrm flipH="1">
            <a:off x="2980531" y="4648200"/>
            <a:ext cx="1" cy="42846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6" name="Freeform 17"/>
          <p:cNvSpPr>
            <a:spLocks/>
          </p:cNvSpPr>
          <p:nvPr/>
        </p:nvSpPr>
        <p:spPr bwMode="auto">
          <a:xfrm>
            <a:off x="4210050" y="4149725"/>
            <a:ext cx="3005138" cy="1708150"/>
          </a:xfrm>
          <a:custGeom>
            <a:avLst/>
            <a:gdLst>
              <a:gd name="T0" fmla="*/ 2147483647 w 1008"/>
              <a:gd name="T1" fmla="*/ 2147483647 h 864"/>
              <a:gd name="T2" fmla="*/ 2147483647 w 1008"/>
              <a:gd name="T3" fmla="*/ 0 h 864"/>
              <a:gd name="T4" fmla="*/ 0 w 1008"/>
              <a:gd name="T5" fmla="*/ 0 h 8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864">
                <a:moveTo>
                  <a:pt x="1008" y="864"/>
                </a:moveTo>
                <a:lnTo>
                  <a:pt x="1008" y="0"/>
                </a:lnTo>
                <a:lnTo>
                  <a:pt x="0" y="0"/>
                </a:lnTo>
              </a:path>
            </a:pathLst>
          </a:custGeom>
          <a:noFill/>
          <a:ln w="539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87" name="Freeform 18"/>
          <p:cNvSpPr>
            <a:spLocks/>
          </p:cNvSpPr>
          <p:nvPr/>
        </p:nvSpPr>
        <p:spPr bwMode="auto">
          <a:xfrm>
            <a:off x="4210050" y="2971800"/>
            <a:ext cx="4622800" cy="2876550"/>
          </a:xfrm>
          <a:custGeom>
            <a:avLst/>
            <a:gdLst>
              <a:gd name="T0" fmla="*/ 0 w 1344"/>
              <a:gd name="T1" fmla="*/ 0 h 1440"/>
              <a:gd name="T2" fmla="*/ 2147483647 w 1344"/>
              <a:gd name="T3" fmla="*/ 0 h 1440"/>
              <a:gd name="T4" fmla="*/ 2147483647 w 1344"/>
              <a:gd name="T5" fmla="*/ 2147483647 h 14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44" h="1440">
                <a:moveTo>
                  <a:pt x="0" y="0"/>
                </a:moveTo>
                <a:lnTo>
                  <a:pt x="1344" y="0"/>
                </a:lnTo>
                <a:lnTo>
                  <a:pt x="1344" y="1440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88" name="Text Box 19"/>
          <p:cNvSpPr txBox="1">
            <a:spLocks noChangeArrowheads="1"/>
          </p:cNvSpPr>
          <p:nvPr/>
        </p:nvSpPr>
        <p:spPr bwMode="auto">
          <a:xfrm>
            <a:off x="7229849" y="4265937"/>
            <a:ext cx="553998" cy="147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"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(2) Submit self-report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using the form.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3089" name="Text Box 20"/>
          <p:cNvSpPr txBox="1">
            <a:spLocks noChangeArrowheads="1"/>
          </p:cNvSpPr>
          <p:nvPr/>
        </p:nvSpPr>
        <p:spPr bwMode="auto">
          <a:xfrm>
            <a:off x="5056188" y="3248025"/>
            <a:ext cx="30130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(3) Hear opinions as necessary.</a:t>
            </a:r>
            <a:endParaRPr lang="ja-JP" altLang="en-US" sz="1100" dirty="0">
              <a:ea typeface="HG丸ｺﾞｼｯｸM-PRO" panose="020F0600000000000000" pitchFamily="50" charset="-128"/>
            </a:endParaRPr>
          </a:p>
        </p:txBody>
      </p:sp>
      <p:cxnSp>
        <p:nvCxnSpPr>
          <p:cNvPr id="3090" name="AutoShape 21"/>
          <p:cNvCxnSpPr>
            <a:cxnSpLocks noChangeShapeType="1"/>
            <a:stCxn id="3079" idx="1"/>
            <a:endCxn id="3080" idx="2"/>
          </p:cNvCxnSpPr>
          <p:nvPr/>
        </p:nvCxnSpPr>
        <p:spPr bwMode="auto">
          <a:xfrm rot="10800000">
            <a:off x="2980532" y="5569110"/>
            <a:ext cx="2963069" cy="49037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1" name="Freeform 22"/>
          <p:cNvSpPr>
            <a:spLocks/>
          </p:cNvSpPr>
          <p:nvPr/>
        </p:nvSpPr>
        <p:spPr bwMode="auto">
          <a:xfrm>
            <a:off x="4210050" y="4365625"/>
            <a:ext cx="2303463" cy="1492250"/>
          </a:xfrm>
          <a:custGeom>
            <a:avLst/>
            <a:gdLst>
              <a:gd name="T0" fmla="*/ 0 w 912"/>
              <a:gd name="T1" fmla="*/ 0 h 960"/>
              <a:gd name="T2" fmla="*/ 2147483647 w 912"/>
              <a:gd name="T3" fmla="*/ 0 h 960"/>
              <a:gd name="T4" fmla="*/ 2147483647 w 912"/>
              <a:gd name="T5" fmla="*/ 2147483647 h 9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2" h="960">
                <a:moveTo>
                  <a:pt x="0" y="0"/>
                </a:moveTo>
                <a:lnTo>
                  <a:pt x="912" y="0"/>
                </a:lnTo>
                <a:lnTo>
                  <a:pt x="912" y="960"/>
                </a:lnTo>
              </a:path>
            </a:pathLst>
          </a:custGeom>
          <a:noFill/>
          <a:ln w="539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92" name="Text Box 23"/>
          <p:cNvSpPr txBox="1">
            <a:spLocks noChangeArrowheads="1"/>
          </p:cNvSpPr>
          <p:nvPr/>
        </p:nvSpPr>
        <p:spPr bwMode="auto">
          <a:xfrm>
            <a:off x="5883295" y="4410075"/>
            <a:ext cx="553998" cy="1550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(1) Post a self-report form on the website. 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3093" name="Freeform 28"/>
          <p:cNvSpPr>
            <a:spLocks/>
          </p:cNvSpPr>
          <p:nvPr/>
        </p:nvSpPr>
        <p:spPr bwMode="auto">
          <a:xfrm>
            <a:off x="3817938" y="3514725"/>
            <a:ext cx="4684712" cy="2343150"/>
          </a:xfrm>
          <a:custGeom>
            <a:avLst/>
            <a:gdLst>
              <a:gd name="T0" fmla="*/ 0 w 1440"/>
              <a:gd name="T1" fmla="*/ 2147483647 h 1344"/>
              <a:gd name="T2" fmla="*/ 0 w 1440"/>
              <a:gd name="T3" fmla="*/ 0 h 1344"/>
              <a:gd name="T4" fmla="*/ 2147483647 w 1440"/>
              <a:gd name="T5" fmla="*/ 0 h 1344"/>
              <a:gd name="T6" fmla="*/ 2147483647 w 1440"/>
              <a:gd name="T7" fmla="*/ 2147483647 h 13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0" h="1344">
                <a:moveTo>
                  <a:pt x="0" y="192"/>
                </a:moveTo>
                <a:lnTo>
                  <a:pt x="0" y="0"/>
                </a:lnTo>
                <a:lnTo>
                  <a:pt x="1440" y="0"/>
                </a:lnTo>
                <a:lnTo>
                  <a:pt x="1440" y="1344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94" name="Rectangle 30"/>
          <p:cNvSpPr>
            <a:spLocks noChangeArrowheads="1"/>
          </p:cNvSpPr>
          <p:nvPr/>
        </p:nvSpPr>
        <p:spPr bwMode="auto">
          <a:xfrm>
            <a:off x="1669908" y="3124284"/>
            <a:ext cx="2622834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50" dirty="0" smtClean="0">
                <a:ea typeface="HG丸ｺﾞｼｯｸM-PRO" panose="020F0600000000000000" pitchFamily="50" charset="-128"/>
              </a:rPr>
              <a:t>(6) Conduct </a:t>
            </a:r>
            <a:r>
              <a:rPr lang="en-US" altLang="ja-JP" sz="1050" dirty="0">
                <a:ea typeface="HG丸ｺﾞｼｯｸM-PRO" panose="020F0600000000000000" pitchFamily="50" charset="-128"/>
              </a:rPr>
              <a:t>investigation and make decision.</a:t>
            </a:r>
            <a:endParaRPr lang="ja-JP" altLang="en-US" sz="1050" dirty="0">
              <a:ea typeface="HG丸ｺﾞｼｯｸM-PRO" panose="020F0600000000000000" pitchFamily="50" charset="-128"/>
            </a:endParaRPr>
          </a:p>
        </p:txBody>
      </p:sp>
      <p:sp>
        <p:nvSpPr>
          <p:cNvPr id="3095" name="Rectangle 31"/>
          <p:cNvSpPr>
            <a:spLocks noChangeArrowheads="1"/>
          </p:cNvSpPr>
          <p:nvPr/>
        </p:nvSpPr>
        <p:spPr bwMode="auto">
          <a:xfrm>
            <a:off x="1964204" y="4371975"/>
            <a:ext cx="222484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(4) Analyze </a:t>
            </a:r>
            <a:r>
              <a:rPr lang="en-US" altLang="ja-JP" sz="1200" dirty="0">
                <a:ea typeface="HG丸ｺﾞｼｯｸM-PRO" panose="020F0600000000000000" pitchFamily="50" charset="-128"/>
              </a:rPr>
              <a:t>investigation results.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98" name="AutoShape 54"/>
          <p:cNvCxnSpPr>
            <a:cxnSpLocks noChangeShapeType="1"/>
            <a:stCxn id="4100" idx="2"/>
            <a:endCxn id="4101" idx="0"/>
          </p:cNvCxnSpPr>
          <p:nvPr/>
        </p:nvCxnSpPr>
        <p:spPr bwMode="auto">
          <a:xfrm flipH="1">
            <a:off x="2981325" y="1295400"/>
            <a:ext cx="0" cy="1270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9" name="Text Box 42"/>
          <p:cNvSpPr txBox="1">
            <a:spLocks noChangeArrowheads="1"/>
          </p:cNvSpPr>
          <p:nvPr/>
        </p:nvSpPr>
        <p:spPr bwMode="auto">
          <a:xfrm>
            <a:off x="-159568" y="186780"/>
            <a:ext cx="98315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ea typeface="HG丸ｺﾞｼｯｸM-PRO" panose="020F0600000000000000" pitchFamily="50" charset="-128"/>
              </a:rPr>
              <a:t>　　</a:t>
            </a:r>
            <a:r>
              <a:rPr lang="en-US" altLang="ja-JP" sz="1600" dirty="0" smtClean="0">
                <a:ea typeface="HG丸ｺﾞｼｯｸM-PRO" panose="020F0600000000000000" pitchFamily="50" charset="-128"/>
              </a:rPr>
              <a:t>Osaka University Conflict of Interest Management System (Procedures for Consultation on Conflicts of Interest)</a:t>
            </a:r>
            <a:endParaRPr lang="ja-JP" altLang="en-US" sz="1600" dirty="0">
              <a:ea typeface="HG丸ｺﾞｼｯｸM-PRO" panose="020F0600000000000000" pitchFamily="50" charset="-128"/>
            </a:endParaRPr>
          </a:p>
        </p:txBody>
      </p:sp>
      <p:sp>
        <p:nvSpPr>
          <p:cNvPr id="4100" name="Rectangle 44"/>
          <p:cNvSpPr>
            <a:spLocks noChangeArrowheads="1"/>
          </p:cNvSpPr>
          <p:nvPr/>
        </p:nvSpPr>
        <p:spPr bwMode="auto">
          <a:xfrm>
            <a:off x="2014538" y="828675"/>
            <a:ext cx="19335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ja-JP" sz="1800" dirty="0" smtClean="0">
                <a:ea typeface="HG丸ｺﾞｼｯｸM-PRO" panose="020F0600000000000000" pitchFamily="50" charset="-128"/>
              </a:rPr>
              <a:t>President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sp>
        <p:nvSpPr>
          <p:cNvPr id="4101" name="Rectangle 45"/>
          <p:cNvSpPr>
            <a:spLocks noChangeArrowheads="1"/>
          </p:cNvSpPr>
          <p:nvPr/>
        </p:nvSpPr>
        <p:spPr bwMode="auto">
          <a:xfrm>
            <a:off x="1760538" y="2565400"/>
            <a:ext cx="2439987" cy="796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Management Committee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200" dirty="0">
              <a:ea typeface="HG丸ｺﾞｼｯｸM-PRO" panose="020F0600000000000000" pitchFamily="50" charset="-128"/>
            </a:endParaRPr>
          </a:p>
        </p:txBody>
      </p:sp>
      <p:sp>
        <p:nvSpPr>
          <p:cNvPr id="4102" name="Rectangle 46"/>
          <p:cNvSpPr>
            <a:spLocks noChangeArrowheads="1"/>
          </p:cNvSpPr>
          <p:nvPr/>
        </p:nvSpPr>
        <p:spPr bwMode="auto">
          <a:xfrm>
            <a:off x="1760538" y="3835400"/>
            <a:ext cx="2439987" cy="812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Expert Committee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200" dirty="0">
              <a:ea typeface="HG丸ｺﾞｼｯｸM-PRO" panose="020F0600000000000000" pitchFamily="50" charset="-128"/>
            </a:endParaRPr>
          </a:p>
        </p:txBody>
      </p:sp>
      <p:sp>
        <p:nvSpPr>
          <p:cNvPr id="4103" name="Rectangle 47"/>
          <p:cNvSpPr>
            <a:spLocks noChangeArrowheads="1"/>
          </p:cNvSpPr>
          <p:nvPr/>
        </p:nvSpPr>
        <p:spPr bwMode="auto">
          <a:xfrm>
            <a:off x="5943600" y="5854700"/>
            <a:ext cx="3319463" cy="409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University staff, etc.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sp>
        <p:nvSpPr>
          <p:cNvPr id="4104" name="Rectangle 48"/>
          <p:cNvSpPr>
            <a:spLocks noChangeArrowheads="1"/>
          </p:cNvSpPr>
          <p:nvPr/>
        </p:nvSpPr>
        <p:spPr bwMode="auto">
          <a:xfrm>
            <a:off x="1475168" y="5077460"/>
            <a:ext cx="3013902" cy="4924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Consultation Office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 (Conflict of interest advisory staff)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4105" name="Text Box 51"/>
          <p:cNvSpPr txBox="1">
            <a:spLocks noChangeArrowheads="1"/>
          </p:cNvSpPr>
          <p:nvPr/>
        </p:nvSpPr>
        <p:spPr bwMode="auto">
          <a:xfrm>
            <a:off x="5234112" y="2466974"/>
            <a:ext cx="376371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(8)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Notify investigation results and give recommendation for improvement or monitor the situation as necessary.</a:t>
            </a:r>
            <a:endParaRPr lang="ja-JP" altLang="en-US" sz="1100" dirty="0">
              <a:ea typeface="HG丸ｺﾞｼｯｸM-PRO" panose="020F0600000000000000" pitchFamily="50" charset="-128"/>
            </a:endParaRPr>
          </a:p>
        </p:txBody>
      </p:sp>
      <p:sp>
        <p:nvSpPr>
          <p:cNvPr id="4106" name="Text Box 52"/>
          <p:cNvSpPr txBox="1">
            <a:spLocks noChangeArrowheads="1"/>
          </p:cNvSpPr>
          <p:nvPr/>
        </p:nvSpPr>
        <p:spPr bwMode="auto">
          <a:xfrm>
            <a:off x="2164826" y="3460362"/>
            <a:ext cx="82266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(6) </a:t>
            </a:r>
            <a:r>
              <a:rPr lang="en-US" altLang="ja-JP" sz="1200" dirty="0">
                <a:ea typeface="HG丸ｺﾞｼｯｸM-PRO" panose="020F0600000000000000" pitchFamily="50" charset="-128"/>
              </a:rPr>
              <a:t>Report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cxnSp>
        <p:nvCxnSpPr>
          <p:cNvPr id="4107" name="AutoShape 55"/>
          <p:cNvCxnSpPr>
            <a:cxnSpLocks noChangeShapeType="1"/>
            <a:stCxn id="4102" idx="0"/>
            <a:endCxn id="4101" idx="2"/>
          </p:cNvCxnSpPr>
          <p:nvPr/>
        </p:nvCxnSpPr>
        <p:spPr bwMode="auto">
          <a:xfrm flipV="1">
            <a:off x="2981325" y="3362325"/>
            <a:ext cx="0" cy="473075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8" name="AutoShape 56"/>
          <p:cNvCxnSpPr>
            <a:cxnSpLocks noChangeShapeType="1"/>
            <a:stCxn id="4102" idx="2"/>
            <a:endCxn id="4104" idx="0"/>
          </p:cNvCxnSpPr>
          <p:nvPr/>
        </p:nvCxnSpPr>
        <p:spPr bwMode="auto">
          <a:xfrm>
            <a:off x="2980532" y="4648200"/>
            <a:ext cx="1587" cy="42926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9" name="Freeform 58"/>
          <p:cNvSpPr>
            <a:spLocks/>
          </p:cNvSpPr>
          <p:nvPr/>
        </p:nvSpPr>
        <p:spPr bwMode="auto">
          <a:xfrm>
            <a:off x="4210050" y="2971800"/>
            <a:ext cx="4622800" cy="2876550"/>
          </a:xfrm>
          <a:custGeom>
            <a:avLst/>
            <a:gdLst>
              <a:gd name="T0" fmla="*/ 0 w 1344"/>
              <a:gd name="T1" fmla="*/ 0 h 1440"/>
              <a:gd name="T2" fmla="*/ 2147483647 w 1344"/>
              <a:gd name="T3" fmla="*/ 0 h 1440"/>
              <a:gd name="T4" fmla="*/ 2147483647 w 1344"/>
              <a:gd name="T5" fmla="*/ 2147483647 h 14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44" h="1440">
                <a:moveTo>
                  <a:pt x="0" y="0"/>
                </a:moveTo>
                <a:lnTo>
                  <a:pt x="1344" y="0"/>
                </a:lnTo>
                <a:lnTo>
                  <a:pt x="1344" y="1440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10" name="Text Box 60"/>
          <p:cNvSpPr txBox="1">
            <a:spLocks noChangeArrowheads="1"/>
          </p:cNvSpPr>
          <p:nvPr/>
        </p:nvSpPr>
        <p:spPr bwMode="auto">
          <a:xfrm>
            <a:off x="5056188" y="3248025"/>
            <a:ext cx="30130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(4) Hear opinions as necessary.</a:t>
            </a:r>
            <a:endParaRPr lang="ja-JP" altLang="en-US" sz="1100" dirty="0">
              <a:ea typeface="HG丸ｺﾞｼｯｸM-PRO" panose="020F0600000000000000" pitchFamily="50" charset="-128"/>
            </a:endParaRPr>
          </a:p>
        </p:txBody>
      </p:sp>
      <p:sp>
        <p:nvSpPr>
          <p:cNvPr id="4111" name="Freeform 66"/>
          <p:cNvSpPr>
            <a:spLocks/>
          </p:cNvSpPr>
          <p:nvPr/>
        </p:nvSpPr>
        <p:spPr bwMode="auto">
          <a:xfrm>
            <a:off x="4210050" y="4267200"/>
            <a:ext cx="3787775" cy="1590675"/>
          </a:xfrm>
          <a:custGeom>
            <a:avLst/>
            <a:gdLst>
              <a:gd name="T0" fmla="*/ 2147483647 w 977"/>
              <a:gd name="T1" fmla="*/ 2147483647 h 1119"/>
              <a:gd name="T2" fmla="*/ 2147483647 w 977"/>
              <a:gd name="T3" fmla="*/ 2147483647 h 1119"/>
              <a:gd name="T4" fmla="*/ 2147483647 w 977"/>
              <a:gd name="T5" fmla="*/ 0 h 1119"/>
              <a:gd name="T6" fmla="*/ 0 w 977"/>
              <a:gd name="T7" fmla="*/ 0 h 111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77" h="1119">
                <a:moveTo>
                  <a:pt x="977" y="1119"/>
                </a:moveTo>
                <a:cubicBezTo>
                  <a:pt x="977" y="1108"/>
                  <a:pt x="977" y="1097"/>
                  <a:pt x="977" y="1086"/>
                </a:cubicBezTo>
                <a:lnTo>
                  <a:pt x="977" y="0"/>
                </a:lnTo>
                <a:lnTo>
                  <a:pt x="0" y="0"/>
                </a:lnTo>
              </a:path>
            </a:pathLst>
          </a:custGeom>
          <a:noFill/>
          <a:ln w="31750" cap="flat">
            <a:solidFill>
              <a:srgbClr val="FF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12" name="Freeform 68"/>
          <p:cNvSpPr>
            <a:spLocks/>
          </p:cNvSpPr>
          <p:nvPr/>
        </p:nvSpPr>
        <p:spPr bwMode="auto">
          <a:xfrm>
            <a:off x="3817938" y="3514725"/>
            <a:ext cx="4684712" cy="2343150"/>
          </a:xfrm>
          <a:custGeom>
            <a:avLst/>
            <a:gdLst>
              <a:gd name="T0" fmla="*/ 0 w 1440"/>
              <a:gd name="T1" fmla="*/ 2147483647 h 1344"/>
              <a:gd name="T2" fmla="*/ 0 w 1440"/>
              <a:gd name="T3" fmla="*/ 0 h 1344"/>
              <a:gd name="T4" fmla="*/ 2147483647 w 1440"/>
              <a:gd name="T5" fmla="*/ 0 h 1344"/>
              <a:gd name="T6" fmla="*/ 2147483647 w 1440"/>
              <a:gd name="T7" fmla="*/ 2147483647 h 13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0" h="1344">
                <a:moveTo>
                  <a:pt x="0" y="192"/>
                </a:moveTo>
                <a:lnTo>
                  <a:pt x="0" y="0"/>
                </a:lnTo>
                <a:lnTo>
                  <a:pt x="1440" y="0"/>
                </a:lnTo>
                <a:lnTo>
                  <a:pt x="1440" y="1344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13" name="Text Box 69"/>
          <p:cNvSpPr txBox="1">
            <a:spLocks noChangeArrowheads="1"/>
          </p:cNvSpPr>
          <p:nvPr/>
        </p:nvSpPr>
        <p:spPr bwMode="auto">
          <a:xfrm>
            <a:off x="4986338" y="1176338"/>
            <a:ext cx="425926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*2: When necessary, the Conflict </a:t>
            </a:r>
            <a:r>
              <a:rPr lang="en-US" altLang="ja-JP" sz="1200" dirty="0">
                <a:ea typeface="HG丸ｺﾞｼｯｸM-PRO" panose="020F0600000000000000" pitchFamily="50" charset="-128"/>
              </a:rPr>
              <a:t>of Interest </a:t>
            </a:r>
            <a:r>
              <a:rPr lang="en-US" altLang="ja-JP" sz="1200" dirty="0" smtClean="0">
                <a:ea typeface="HG丸ｺﾞｼｯｸM-PRO" panose="020F0600000000000000" pitchFamily="50" charset="-128"/>
              </a:rPr>
              <a:t>Consultation Office instructs university staff to submit a self-report using the secondary self-report form.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200" dirty="0">
              <a:ea typeface="HG丸ｺﾞｼｯｸM-PRO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4114" name="Rectangle 70"/>
          <p:cNvSpPr>
            <a:spLocks noChangeArrowheads="1"/>
          </p:cNvSpPr>
          <p:nvPr/>
        </p:nvSpPr>
        <p:spPr bwMode="auto">
          <a:xfrm>
            <a:off x="1676070" y="3090713"/>
            <a:ext cx="2622834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50" dirty="0" smtClean="0">
                <a:ea typeface="HG丸ｺﾞｼｯｸM-PRO" panose="020F0600000000000000" pitchFamily="50" charset="-128"/>
              </a:rPr>
              <a:t>(7) </a:t>
            </a:r>
            <a:r>
              <a:rPr lang="en-US" altLang="ja-JP" sz="1050" dirty="0">
                <a:ea typeface="HG丸ｺﾞｼｯｸM-PRO" panose="020F0600000000000000" pitchFamily="50" charset="-128"/>
              </a:rPr>
              <a:t>Conduct investigation and make decision.</a:t>
            </a:r>
            <a:endParaRPr lang="ja-JP" altLang="en-US" sz="1050" dirty="0">
              <a:ea typeface="HG丸ｺﾞｼｯｸM-PRO" panose="020F0600000000000000" pitchFamily="50" charset="-128"/>
            </a:endParaRPr>
          </a:p>
        </p:txBody>
      </p:sp>
      <p:sp>
        <p:nvSpPr>
          <p:cNvPr id="4115" name="Rectangle 71"/>
          <p:cNvSpPr>
            <a:spLocks noChangeArrowheads="1"/>
          </p:cNvSpPr>
          <p:nvPr/>
        </p:nvSpPr>
        <p:spPr bwMode="auto">
          <a:xfrm>
            <a:off x="1904504" y="4377690"/>
            <a:ext cx="222484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(5) </a:t>
            </a:r>
            <a:r>
              <a:rPr lang="en-US" altLang="ja-JP" sz="1200" dirty="0">
                <a:ea typeface="HG丸ｺﾞｼｯｸM-PRO" panose="020F0600000000000000" pitchFamily="50" charset="-128"/>
              </a:rPr>
              <a:t>Analyze investigation results.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4116" name="Text Box 73"/>
          <p:cNvSpPr txBox="1">
            <a:spLocks noChangeArrowheads="1"/>
          </p:cNvSpPr>
          <p:nvPr/>
        </p:nvSpPr>
        <p:spPr bwMode="auto">
          <a:xfrm>
            <a:off x="5218116" y="3981440"/>
            <a:ext cx="2687212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(3) Submit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self-report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using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the form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.*</a:t>
            </a:r>
            <a:r>
              <a:rPr lang="en-US" altLang="ja-JP" sz="1100" baseline="30000" dirty="0" smtClean="0">
                <a:ea typeface="HG丸ｺﾞｼｯｸM-PRO" panose="020F0600000000000000" pitchFamily="50" charset="-128"/>
              </a:rPr>
              <a:t>2</a:t>
            </a:r>
            <a:endParaRPr lang="ja-JP" altLang="en-US" sz="1100" baseline="30000" dirty="0">
              <a:ea typeface="HG丸ｺﾞｼｯｸM-PRO" panose="020F0600000000000000" pitchFamily="50" charset="-128"/>
            </a:endParaRPr>
          </a:p>
        </p:txBody>
      </p:sp>
      <p:sp>
        <p:nvSpPr>
          <p:cNvPr id="4117" name="Line 76"/>
          <p:cNvSpPr>
            <a:spLocks noChangeShapeType="1"/>
          </p:cNvSpPr>
          <p:nvPr/>
        </p:nvSpPr>
        <p:spPr bwMode="auto">
          <a:xfrm>
            <a:off x="3136900" y="5915025"/>
            <a:ext cx="28067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18" name="Line 77"/>
          <p:cNvSpPr>
            <a:spLocks noChangeShapeType="1"/>
          </p:cNvSpPr>
          <p:nvPr/>
        </p:nvSpPr>
        <p:spPr bwMode="auto">
          <a:xfrm>
            <a:off x="2889250" y="6124575"/>
            <a:ext cx="3054350" cy="0"/>
          </a:xfrm>
          <a:prstGeom prst="line">
            <a:avLst/>
          </a:prstGeom>
          <a:noFill/>
          <a:ln w="63500" cmpd="tri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19" name="Line 78"/>
          <p:cNvSpPr>
            <a:spLocks noChangeShapeType="1"/>
          </p:cNvSpPr>
          <p:nvPr/>
        </p:nvSpPr>
        <p:spPr bwMode="auto">
          <a:xfrm flipV="1">
            <a:off x="3136900" y="5610225"/>
            <a:ext cx="0" cy="304800"/>
          </a:xfrm>
          <a:prstGeom prst="line">
            <a:avLst/>
          </a:prstGeom>
          <a:noFill/>
          <a:ln w="63500" cmpd="tri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20" name="Line 79"/>
          <p:cNvSpPr>
            <a:spLocks noChangeShapeType="1"/>
          </p:cNvSpPr>
          <p:nvPr/>
        </p:nvSpPr>
        <p:spPr bwMode="auto">
          <a:xfrm flipV="1">
            <a:off x="2889250" y="5591175"/>
            <a:ext cx="0" cy="533400"/>
          </a:xfrm>
          <a:prstGeom prst="line">
            <a:avLst/>
          </a:prstGeom>
          <a:noFill/>
          <a:ln w="63500" cmpd="tri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21" name="Text Box 80"/>
          <p:cNvSpPr txBox="1">
            <a:spLocks noChangeArrowheads="1"/>
          </p:cNvSpPr>
          <p:nvPr/>
        </p:nvSpPr>
        <p:spPr bwMode="auto">
          <a:xfrm>
            <a:off x="3602037" y="5591176"/>
            <a:ext cx="21050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(2) Give advice and guidance.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4122" name="Text Box 81"/>
          <p:cNvSpPr txBox="1">
            <a:spLocks noChangeArrowheads="1"/>
          </p:cNvSpPr>
          <p:nvPr/>
        </p:nvSpPr>
        <p:spPr bwMode="auto">
          <a:xfrm>
            <a:off x="3805556" y="6187402"/>
            <a:ext cx="157275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(1) Seek consultation.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4124" name="Rectangle 53"/>
          <p:cNvSpPr>
            <a:spLocks noChangeArrowheads="1"/>
          </p:cNvSpPr>
          <p:nvPr/>
        </p:nvSpPr>
        <p:spPr bwMode="auto">
          <a:xfrm>
            <a:off x="2359024" y="1583422"/>
            <a:ext cx="1243013" cy="6463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ja-JP" sz="1800" dirty="0">
                <a:ea typeface="HG丸ｺﾞｼｯｸM-PRO" panose="020F0600000000000000" pitchFamily="50" charset="-128"/>
              </a:rPr>
              <a:t>Board of Directors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2" name="AutoShape 62"/>
          <p:cNvCxnSpPr>
            <a:cxnSpLocks noChangeShapeType="1"/>
          </p:cNvCxnSpPr>
          <p:nvPr/>
        </p:nvCxnSpPr>
        <p:spPr bwMode="auto">
          <a:xfrm>
            <a:off x="3005138" y="1295400"/>
            <a:ext cx="0" cy="173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3" name="Text Box 54"/>
          <p:cNvSpPr txBox="1">
            <a:spLocks noChangeArrowheads="1"/>
          </p:cNvSpPr>
          <p:nvPr/>
        </p:nvSpPr>
        <p:spPr bwMode="auto">
          <a:xfrm>
            <a:off x="200472" y="116632"/>
            <a:ext cx="89787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ea typeface="HG丸ｺﾞｼｯｸM-PRO" panose="020F0600000000000000" pitchFamily="50" charset="-128"/>
              </a:rPr>
              <a:t>　　</a:t>
            </a:r>
            <a:r>
              <a:rPr lang="en-US" altLang="ja-JP" sz="1800" dirty="0"/>
              <a:t> </a:t>
            </a:r>
            <a:r>
              <a:rPr lang="en-US" altLang="ja-JP" sz="1600" dirty="0"/>
              <a:t>Osaka University </a:t>
            </a:r>
            <a:r>
              <a:rPr lang="en-US" altLang="ja-JP" sz="1600" dirty="0" smtClean="0"/>
              <a:t>Conflict </a:t>
            </a:r>
            <a:r>
              <a:rPr lang="en-US" altLang="ja-JP" sz="1600" dirty="0"/>
              <a:t>of Interest Management System </a:t>
            </a:r>
            <a:r>
              <a:rPr lang="en-US" altLang="ja-JP" sz="1600" dirty="0" smtClean="0"/>
              <a:t>(Reinvestigation Request Procedures)</a:t>
            </a:r>
            <a:endParaRPr lang="ja-JP" altLang="en-US" sz="1600" dirty="0">
              <a:ea typeface="HG丸ｺﾞｼｯｸM-PRO" panose="020F0600000000000000" pitchFamily="50" charset="-128"/>
            </a:endParaRPr>
          </a:p>
        </p:txBody>
      </p:sp>
      <p:sp>
        <p:nvSpPr>
          <p:cNvPr id="5124" name="Rectangle 56"/>
          <p:cNvSpPr>
            <a:spLocks noChangeArrowheads="1"/>
          </p:cNvSpPr>
          <p:nvPr/>
        </p:nvSpPr>
        <p:spPr bwMode="auto">
          <a:xfrm>
            <a:off x="2014538" y="828675"/>
            <a:ext cx="19335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ja-JP" sz="1800" dirty="0" smtClean="0">
                <a:ea typeface="HG丸ｺﾞｼｯｸM-PRO" panose="020F0600000000000000" pitchFamily="50" charset="-128"/>
              </a:rPr>
              <a:t>President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sp>
        <p:nvSpPr>
          <p:cNvPr id="5125" name="Rectangle 57"/>
          <p:cNvSpPr>
            <a:spLocks noChangeArrowheads="1"/>
          </p:cNvSpPr>
          <p:nvPr/>
        </p:nvSpPr>
        <p:spPr bwMode="auto">
          <a:xfrm>
            <a:off x="1760538" y="2886075"/>
            <a:ext cx="2439987" cy="796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Management Committee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200" dirty="0">
              <a:ea typeface="HG丸ｺﾞｼｯｸM-PRO" panose="020F0600000000000000" pitchFamily="50" charset="-128"/>
            </a:endParaRPr>
          </a:p>
        </p:txBody>
      </p:sp>
      <p:sp>
        <p:nvSpPr>
          <p:cNvPr id="5126" name="Rectangle 58"/>
          <p:cNvSpPr>
            <a:spLocks noChangeArrowheads="1"/>
          </p:cNvSpPr>
          <p:nvPr/>
        </p:nvSpPr>
        <p:spPr bwMode="auto">
          <a:xfrm>
            <a:off x="1760538" y="4005263"/>
            <a:ext cx="2439987" cy="642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Expert Committee</a:t>
            </a:r>
            <a:endParaRPr lang="en-US" altLang="ja-JP" sz="1400" dirty="0">
              <a:ea typeface="HG丸ｺﾞｼｯｸM-PRO" panose="020F0600000000000000" pitchFamily="50" charset="-128"/>
            </a:endParaRPr>
          </a:p>
        </p:txBody>
      </p:sp>
      <p:sp>
        <p:nvSpPr>
          <p:cNvPr id="5127" name="Rectangle 59"/>
          <p:cNvSpPr>
            <a:spLocks noChangeArrowheads="1"/>
          </p:cNvSpPr>
          <p:nvPr/>
        </p:nvSpPr>
        <p:spPr bwMode="auto">
          <a:xfrm>
            <a:off x="5943600" y="5854700"/>
            <a:ext cx="3319463" cy="409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University staff, etc.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sp>
        <p:nvSpPr>
          <p:cNvPr id="5128" name="Rectangle 60"/>
          <p:cNvSpPr>
            <a:spLocks noChangeArrowheads="1"/>
          </p:cNvSpPr>
          <p:nvPr/>
        </p:nvSpPr>
        <p:spPr bwMode="auto">
          <a:xfrm>
            <a:off x="1473580" y="5076667"/>
            <a:ext cx="3013902" cy="4924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ea typeface="HG丸ｺﾞｼｯｸM-PRO" panose="020F0600000000000000" pitchFamily="50" charset="-128"/>
              </a:rPr>
              <a:t>Conflict of Interest Consultation Office</a:t>
            </a:r>
            <a:endParaRPr lang="ja-JP" altLang="en-US" sz="1400" dirty="0">
              <a:ea typeface="HG丸ｺﾞｼｯｸM-PRO" panose="020F06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 (Conflict of interest advisory staff)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5129" name="Text Box 63"/>
          <p:cNvSpPr txBox="1">
            <a:spLocks noChangeArrowheads="1"/>
          </p:cNvSpPr>
          <p:nvPr/>
        </p:nvSpPr>
        <p:spPr bwMode="auto">
          <a:xfrm>
            <a:off x="4953001" y="2212150"/>
            <a:ext cx="352839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(3)’ </a:t>
            </a:r>
            <a:r>
              <a:rPr lang="en-US" altLang="ja-JP" sz="1200" dirty="0">
                <a:ea typeface="HG丸ｺﾞｼｯｸM-PRO" panose="020F0600000000000000" pitchFamily="50" charset="-128"/>
              </a:rPr>
              <a:t>Withdraw the recommendation for improvement and notify the university staff of the withdrawal </a:t>
            </a:r>
            <a:r>
              <a:rPr lang="en-US" altLang="ja-JP" sz="1200" dirty="0" smtClean="0">
                <a:ea typeface="HG丸ｺﾞｼｯｸM-PRO" panose="020F0600000000000000" pitchFamily="50" charset="-128"/>
              </a:rPr>
              <a:t>if the committee has decided that improvement </a:t>
            </a:r>
            <a:r>
              <a:rPr lang="en-US" altLang="ja-JP" sz="1200" dirty="0">
                <a:ea typeface="HG丸ｺﾞｼｯｸM-PRO" panose="020F0600000000000000" pitchFamily="50" charset="-128"/>
              </a:rPr>
              <a:t>is </a:t>
            </a:r>
            <a:r>
              <a:rPr lang="en-US" altLang="ja-JP" sz="1200" dirty="0" smtClean="0">
                <a:ea typeface="HG丸ｺﾞｼｯｸM-PRO" panose="020F0600000000000000" pitchFamily="50" charset="-128"/>
              </a:rPr>
              <a:t>not necessary</a:t>
            </a:r>
            <a:r>
              <a:rPr lang="en-US" altLang="ja-JP" sz="1200" dirty="0">
                <a:ea typeface="HG丸ｺﾞｼｯｸM-PRO" panose="020F0600000000000000" pitchFamily="50" charset="-128"/>
              </a:rPr>
              <a:t>.  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5130" name="Rectangle 65"/>
          <p:cNvSpPr>
            <a:spLocks noChangeArrowheads="1"/>
          </p:cNvSpPr>
          <p:nvPr/>
        </p:nvSpPr>
        <p:spPr bwMode="auto">
          <a:xfrm>
            <a:off x="2366963" y="1742966"/>
            <a:ext cx="1243012" cy="6463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ja-JP" sz="1800" dirty="0">
                <a:ea typeface="HG丸ｺﾞｼｯｸM-PRO" panose="020F0600000000000000" pitchFamily="50" charset="-128"/>
              </a:rPr>
              <a:t>Board of Directors</a:t>
            </a:r>
            <a:endParaRPr lang="ja-JP" altLang="en-US" sz="1800" dirty="0">
              <a:ea typeface="HG丸ｺﾞｼｯｸM-PRO" panose="020F0600000000000000" pitchFamily="50" charset="-128"/>
            </a:endParaRPr>
          </a:p>
        </p:txBody>
      </p:sp>
      <p:cxnSp>
        <p:nvCxnSpPr>
          <p:cNvPr id="5131" name="AutoShape 68"/>
          <p:cNvCxnSpPr>
            <a:cxnSpLocks noChangeShapeType="1"/>
            <a:stCxn id="5126" idx="2"/>
            <a:endCxn id="5128" idx="0"/>
          </p:cNvCxnSpPr>
          <p:nvPr/>
        </p:nvCxnSpPr>
        <p:spPr bwMode="auto">
          <a:xfrm flipH="1">
            <a:off x="2980531" y="4648200"/>
            <a:ext cx="1" cy="42846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2" name="Freeform 69"/>
          <p:cNvSpPr>
            <a:spLocks/>
          </p:cNvSpPr>
          <p:nvPr/>
        </p:nvSpPr>
        <p:spPr bwMode="auto">
          <a:xfrm>
            <a:off x="4210050" y="3067050"/>
            <a:ext cx="4375150" cy="2800350"/>
          </a:xfrm>
          <a:custGeom>
            <a:avLst/>
            <a:gdLst>
              <a:gd name="T0" fmla="*/ 0 w 1344"/>
              <a:gd name="T1" fmla="*/ 0 h 1440"/>
              <a:gd name="T2" fmla="*/ 2147483647 w 1344"/>
              <a:gd name="T3" fmla="*/ 0 h 1440"/>
              <a:gd name="T4" fmla="*/ 2147483647 w 1344"/>
              <a:gd name="T5" fmla="*/ 2147483647 h 14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44" h="1440">
                <a:moveTo>
                  <a:pt x="0" y="0"/>
                </a:moveTo>
                <a:lnTo>
                  <a:pt x="1344" y="0"/>
                </a:lnTo>
                <a:lnTo>
                  <a:pt x="1344" y="1440"/>
                </a:lnTo>
              </a:path>
            </a:pathLst>
          </a:cu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33" name="Rectangle 74"/>
          <p:cNvSpPr>
            <a:spLocks noChangeArrowheads="1"/>
          </p:cNvSpPr>
          <p:nvPr/>
        </p:nvSpPr>
        <p:spPr bwMode="auto">
          <a:xfrm>
            <a:off x="1667589" y="3424098"/>
            <a:ext cx="271065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 smtClean="0">
                <a:ea typeface="HG丸ｺﾞｼｯｸM-PRO" panose="020F0600000000000000" pitchFamily="50" charset="-128"/>
              </a:rPr>
              <a:t>(2) </a:t>
            </a:r>
            <a:r>
              <a:rPr lang="en-US" altLang="ja-JP" sz="1000" dirty="0">
                <a:ea typeface="HG丸ｺﾞｼｯｸM-PRO" panose="020F0600000000000000" pitchFamily="50" charset="-128"/>
              </a:rPr>
              <a:t>Conduct </a:t>
            </a:r>
            <a:r>
              <a:rPr lang="en-US" altLang="ja-JP" sz="1000" dirty="0" smtClean="0">
                <a:ea typeface="HG丸ｺﾞｼｯｸM-PRO" panose="020F0600000000000000" pitchFamily="50" charset="-128"/>
              </a:rPr>
              <a:t>re</a:t>
            </a:r>
            <a:r>
              <a:rPr lang="en-US" altLang="ja-JP" sz="1000" dirty="0" smtClean="0">
                <a:solidFill>
                  <a:srgbClr val="FFC000"/>
                </a:solidFill>
                <a:ea typeface="HG丸ｺﾞｼｯｸM-PRO" panose="020F0600000000000000" pitchFamily="50" charset="-128"/>
              </a:rPr>
              <a:t>-</a:t>
            </a:r>
            <a:r>
              <a:rPr lang="en-US" altLang="ja-JP" sz="1000" dirty="0" smtClean="0">
                <a:ea typeface="HG丸ｺﾞｼｯｸM-PRO" panose="020F0600000000000000" pitchFamily="50" charset="-128"/>
              </a:rPr>
              <a:t>investigation </a:t>
            </a:r>
            <a:r>
              <a:rPr lang="en-US" altLang="ja-JP" sz="1000" dirty="0">
                <a:ea typeface="HG丸ｺﾞｼｯｸM-PRO" panose="020F0600000000000000" pitchFamily="50" charset="-128"/>
              </a:rPr>
              <a:t>and make decision.</a:t>
            </a:r>
            <a:endParaRPr lang="ja-JP" altLang="en-US" sz="1000" dirty="0">
              <a:ea typeface="HG丸ｺﾞｼｯｸM-PRO" panose="020F0600000000000000" pitchFamily="50" charset="-128"/>
            </a:endParaRPr>
          </a:p>
        </p:txBody>
      </p:sp>
      <p:cxnSp>
        <p:nvCxnSpPr>
          <p:cNvPr id="5134" name="AutoShape 84"/>
          <p:cNvCxnSpPr>
            <a:cxnSpLocks noChangeShapeType="1"/>
            <a:stCxn id="5128" idx="2"/>
            <a:endCxn id="5127" idx="1"/>
          </p:cNvCxnSpPr>
          <p:nvPr/>
        </p:nvCxnSpPr>
        <p:spPr bwMode="auto">
          <a:xfrm rot="16200000" flipH="1">
            <a:off x="4216876" y="4332764"/>
            <a:ext cx="490378" cy="2963069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5" name="AutoShape 87"/>
          <p:cNvCxnSpPr>
            <a:cxnSpLocks noChangeShapeType="1"/>
            <a:stCxn id="5126" idx="0"/>
            <a:endCxn id="5125" idx="2"/>
          </p:cNvCxnSpPr>
          <p:nvPr/>
        </p:nvCxnSpPr>
        <p:spPr bwMode="auto">
          <a:xfrm flipV="1">
            <a:off x="2981325" y="3683000"/>
            <a:ext cx="0" cy="322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6" name="AutoShape 89"/>
          <p:cNvCxnSpPr>
            <a:cxnSpLocks noChangeShapeType="1"/>
            <a:stCxn id="5125" idx="1"/>
            <a:endCxn id="5124" idx="1"/>
          </p:cNvCxnSpPr>
          <p:nvPr/>
        </p:nvCxnSpPr>
        <p:spPr bwMode="auto">
          <a:xfrm rot="10800000" flipH="1">
            <a:off x="1760538" y="1062038"/>
            <a:ext cx="254000" cy="2222500"/>
          </a:xfrm>
          <a:prstGeom prst="bentConnector3">
            <a:avLst>
              <a:gd name="adj1" fmla="val -90000"/>
            </a:avLst>
          </a:prstGeom>
          <a:noFill/>
          <a:ln w="31750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7" name="Freeform 90"/>
          <p:cNvSpPr>
            <a:spLocks/>
          </p:cNvSpPr>
          <p:nvPr/>
        </p:nvSpPr>
        <p:spPr bwMode="auto">
          <a:xfrm>
            <a:off x="4200525" y="3352800"/>
            <a:ext cx="4054475" cy="2514600"/>
          </a:xfrm>
          <a:custGeom>
            <a:avLst/>
            <a:gdLst>
              <a:gd name="T0" fmla="*/ 0 w 1344"/>
              <a:gd name="T1" fmla="*/ 0 h 1440"/>
              <a:gd name="T2" fmla="*/ 2147483647 w 1344"/>
              <a:gd name="T3" fmla="*/ 0 h 1440"/>
              <a:gd name="T4" fmla="*/ 2147483647 w 1344"/>
              <a:gd name="T5" fmla="*/ 2147483647 h 14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44" h="1440">
                <a:moveTo>
                  <a:pt x="0" y="0"/>
                </a:moveTo>
                <a:lnTo>
                  <a:pt x="1344" y="0"/>
                </a:lnTo>
                <a:lnTo>
                  <a:pt x="1344" y="1440"/>
                </a:lnTo>
              </a:path>
            </a:pathLst>
          </a:custGeom>
          <a:noFill/>
          <a:ln w="31750">
            <a:solidFill>
              <a:srgbClr val="008000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38" name="Text Box 91"/>
          <p:cNvSpPr txBox="1">
            <a:spLocks noChangeArrowheads="1"/>
          </p:cNvSpPr>
          <p:nvPr/>
        </p:nvSpPr>
        <p:spPr bwMode="auto">
          <a:xfrm>
            <a:off x="5074026" y="3439725"/>
            <a:ext cx="261527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(1) Submit request for re</a:t>
            </a:r>
            <a:r>
              <a:rPr lang="en-US" altLang="ja-JP" sz="1200" dirty="0" smtClean="0">
                <a:solidFill>
                  <a:srgbClr val="FFC000"/>
                </a:solidFill>
                <a:ea typeface="HG丸ｺﾞｼｯｸM-PRO" panose="020F0600000000000000" pitchFamily="50" charset="-128"/>
              </a:rPr>
              <a:t>-</a:t>
            </a:r>
            <a:r>
              <a:rPr lang="en-US" altLang="ja-JP" sz="1200" dirty="0" smtClean="0">
                <a:ea typeface="HG丸ｺﾞｼｯｸM-PRO" panose="020F0600000000000000" pitchFamily="50" charset="-128"/>
              </a:rPr>
              <a:t>investigation.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5139" name="Freeform 92"/>
          <p:cNvSpPr>
            <a:spLocks/>
          </p:cNvSpPr>
          <p:nvPr/>
        </p:nvSpPr>
        <p:spPr bwMode="auto">
          <a:xfrm>
            <a:off x="3962400" y="981075"/>
            <a:ext cx="5118100" cy="4886325"/>
          </a:xfrm>
          <a:custGeom>
            <a:avLst/>
            <a:gdLst>
              <a:gd name="T0" fmla="*/ 0 w 2976"/>
              <a:gd name="T1" fmla="*/ 0 h 3036"/>
              <a:gd name="T2" fmla="*/ 2147483647 w 2976"/>
              <a:gd name="T3" fmla="*/ 0 h 3036"/>
              <a:gd name="T4" fmla="*/ 2147483647 w 2976"/>
              <a:gd name="T5" fmla="*/ 0 h 3036"/>
              <a:gd name="T6" fmla="*/ 2147483647 w 2976"/>
              <a:gd name="T7" fmla="*/ 2147483647 h 303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76" h="3036">
                <a:moveTo>
                  <a:pt x="0" y="0"/>
                </a:moveTo>
                <a:cubicBezTo>
                  <a:pt x="20" y="0"/>
                  <a:pt x="40" y="0"/>
                  <a:pt x="60" y="0"/>
                </a:cubicBezTo>
                <a:lnTo>
                  <a:pt x="2976" y="0"/>
                </a:lnTo>
                <a:lnTo>
                  <a:pt x="2976" y="3036"/>
                </a:lnTo>
              </a:path>
            </a:pathLst>
          </a:cu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40" name="Text Box 94"/>
          <p:cNvSpPr txBox="1">
            <a:spLocks noChangeArrowheads="1"/>
          </p:cNvSpPr>
          <p:nvPr/>
        </p:nvSpPr>
        <p:spPr bwMode="auto">
          <a:xfrm>
            <a:off x="4895592" y="1218728"/>
            <a:ext cx="35663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</a:t>
            </a:r>
            <a:r>
              <a:rPr lang="en-US" altLang="ja-JP" sz="1200" smtClean="0">
                <a:ea typeface="HG丸ｺﾞｼｯｸM-PRO" panose="020F0600000000000000" pitchFamily="50" charset="-128"/>
              </a:rPr>
              <a:t>4)’ </a:t>
            </a:r>
            <a:r>
              <a:rPr lang="en-US" altLang="ja-JP" sz="1200" dirty="0" smtClean="0">
                <a:ea typeface="HG丸ｺﾞｼｯｸM-PRO" panose="020F0600000000000000" pitchFamily="50" charset="-128"/>
              </a:rPr>
              <a:t>Withdraw the recommendation for improvement and notify the university staff of the withdrawal if the President has agreed that improvement is not necessary. 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5141" name="Text Box 95"/>
          <p:cNvSpPr txBox="1">
            <a:spLocks noChangeArrowheads="1"/>
          </p:cNvSpPr>
          <p:nvPr/>
        </p:nvSpPr>
        <p:spPr bwMode="auto">
          <a:xfrm>
            <a:off x="4895592" y="530512"/>
            <a:ext cx="45587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(4) Issue an order for improvement </a:t>
            </a:r>
            <a:r>
              <a:rPr lang="en-US" altLang="ja-JP" sz="1200" dirty="0">
                <a:ea typeface="HG丸ｺﾞｼｯｸM-PRO" panose="020F0600000000000000" pitchFamily="50" charset="-128"/>
              </a:rPr>
              <a:t>if the President </a:t>
            </a:r>
            <a:r>
              <a:rPr lang="en-US" altLang="ja-JP" sz="1200" dirty="0" smtClean="0">
                <a:ea typeface="HG丸ｺﾞｼｯｸM-PRO" panose="020F0600000000000000" pitchFamily="50" charset="-128"/>
              </a:rPr>
              <a:t>has agreed that improvement is necessary.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5142" name="Text Box 96"/>
          <p:cNvSpPr txBox="1">
            <a:spLocks noChangeArrowheads="1"/>
          </p:cNvSpPr>
          <p:nvPr/>
        </p:nvSpPr>
        <p:spPr bwMode="auto">
          <a:xfrm>
            <a:off x="699939" y="1030288"/>
            <a:ext cx="738664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ea typeface="HG丸ｺﾞｼｯｸM-PRO" panose="020F0600000000000000" pitchFamily="50" charset="-128"/>
              </a:rPr>
              <a:t>(3) Report to the President if the committee has decided that improvement is necessary. </a:t>
            </a:r>
            <a:endParaRPr lang="ja-JP" altLang="en-US" sz="1200" dirty="0">
              <a:ea typeface="HG丸ｺﾞｼｯｸM-PRO" panose="020F0600000000000000" pitchFamily="50" charset="-128"/>
            </a:endParaRPr>
          </a:p>
        </p:txBody>
      </p:sp>
      <p:sp>
        <p:nvSpPr>
          <p:cNvPr id="5143" name="Freeform 98"/>
          <p:cNvSpPr>
            <a:spLocks/>
          </p:cNvSpPr>
          <p:nvPr/>
        </p:nvSpPr>
        <p:spPr bwMode="auto">
          <a:xfrm>
            <a:off x="3962400" y="1143000"/>
            <a:ext cx="4870450" cy="4724400"/>
          </a:xfrm>
          <a:custGeom>
            <a:avLst/>
            <a:gdLst>
              <a:gd name="T0" fmla="*/ 0 w 2976"/>
              <a:gd name="T1" fmla="*/ 0 h 3036"/>
              <a:gd name="T2" fmla="*/ 2147483647 w 2976"/>
              <a:gd name="T3" fmla="*/ 0 h 3036"/>
              <a:gd name="T4" fmla="*/ 2147483647 w 2976"/>
              <a:gd name="T5" fmla="*/ 0 h 3036"/>
              <a:gd name="T6" fmla="*/ 2147483647 w 2976"/>
              <a:gd name="T7" fmla="*/ 2147483647 h 303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76" h="3036">
                <a:moveTo>
                  <a:pt x="0" y="0"/>
                </a:moveTo>
                <a:cubicBezTo>
                  <a:pt x="20" y="0"/>
                  <a:pt x="40" y="0"/>
                  <a:pt x="60" y="0"/>
                </a:cubicBezTo>
                <a:lnTo>
                  <a:pt x="2976" y="0"/>
                </a:lnTo>
                <a:lnTo>
                  <a:pt x="2976" y="3036"/>
                </a:lnTo>
              </a:path>
            </a:pathLst>
          </a:cu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509</Words>
  <Application>Microsoft Office PowerPoint</Application>
  <PresentationFormat>A4 210 x 297 mm</PresentationFormat>
  <Paragraphs>70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HG丸ｺﾞｼｯｸM-PRO</vt:lpstr>
      <vt:lpstr>ＭＳ Ｐゴシック</vt:lpstr>
      <vt:lpstr>ＭＳ Ｐ明朝</vt:lpstr>
      <vt:lpstr>Times New Roman</vt:lpstr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2019-03-04T04:33:13Z</dcterms:created>
  <dcterms:modified xsi:type="dcterms:W3CDTF">2019-06-20T01:08:43Z</dcterms:modified>
</cp:coreProperties>
</file>